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256" r:id="rId2"/>
    <p:sldId id="260" r:id="rId3"/>
    <p:sldId id="262" r:id="rId4"/>
    <p:sldId id="258" r:id="rId5"/>
    <p:sldId id="259" r:id="rId6"/>
    <p:sldId id="272" r:id="rId7"/>
    <p:sldId id="263" r:id="rId8"/>
    <p:sldId id="257" r:id="rId9"/>
    <p:sldId id="264" r:id="rId10"/>
    <p:sldId id="261" r:id="rId11"/>
    <p:sldId id="285" r:id="rId12"/>
    <p:sldId id="287" r:id="rId13"/>
    <p:sldId id="274" r:id="rId14"/>
    <p:sldId id="280" r:id="rId15"/>
    <p:sldId id="291" r:id="rId16"/>
    <p:sldId id="275" r:id="rId17"/>
    <p:sldId id="292" r:id="rId18"/>
    <p:sldId id="294" r:id="rId19"/>
    <p:sldId id="298" r:id="rId20"/>
    <p:sldId id="265" r:id="rId21"/>
    <p:sldId id="266" r:id="rId22"/>
    <p:sldId id="282" r:id="rId23"/>
    <p:sldId id="290" r:id="rId24"/>
    <p:sldId id="271" r:id="rId25"/>
    <p:sldId id="281" r:id="rId26"/>
    <p:sldId id="288" r:id="rId27"/>
    <p:sldId id="279" r:id="rId28"/>
    <p:sldId id="283" r:id="rId29"/>
    <p:sldId id="284" r:id="rId30"/>
    <p:sldId id="267" r:id="rId31"/>
    <p:sldId id="299" r:id="rId32"/>
    <p:sldId id="300" r:id="rId33"/>
    <p:sldId id="289" r:id="rId34"/>
    <p:sldId id="268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0F56-E75A-3D8F-2ABB-CBD530B05BEA}" v="75" dt="2024-04-29T11:09:09.884"/>
    <p1510:client id="{3167AB00-1EB5-3E93-7CF0-53C47669D14E}" v="2" dt="2024-04-29T02:01:26.364"/>
    <p1510:client id="{478CCDE3-F491-D441-9B81-A25642062582}" v="8363" dt="2024-04-29T11:06:05.589"/>
    <p1510:client id="{AFDF6054-8C52-0D8C-AB5B-CAF4C276E26D}" v="5173" dt="2024-04-29T10:11:29.204"/>
    <p1510:client id="{D83ED4C5-B3C8-94CB-575B-F72C676E09F7}" v="80" dt="2024-04-28T14:26:59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2F22A-EAAE-D542-99FC-D5AD3C76FBC6}" type="doc">
      <dgm:prSet loTypeId="urn:microsoft.com/office/officeart/2005/8/layout/vList3" loCatId="" qsTypeId="urn:microsoft.com/office/officeart/2005/8/quickstyle/3d1" qsCatId="3D" csTypeId="urn:microsoft.com/office/officeart/2005/8/colors/accent1_2" csCatId="accent1" phldr="1"/>
      <dgm:spPr/>
    </dgm:pt>
    <dgm:pt modelId="{C38C9C97-3A82-6E44-8BA2-CFF8F1F64597}">
      <dgm:prSet phldrT="[Text]"/>
      <dgm:spPr/>
      <dgm:t>
        <a:bodyPr/>
        <a:lstStyle/>
        <a:p>
          <a:r>
            <a:rPr lang="en-US" b="1"/>
            <a:t>Reflection 1</a:t>
          </a:r>
        </a:p>
      </dgm:t>
    </dgm:pt>
    <dgm:pt modelId="{E84940CF-F2BC-1746-B7E5-A4F1CFBCE5A9}" type="parTrans" cxnId="{4047205B-1ADC-EF49-BE98-BA87F4F9CE5F}">
      <dgm:prSet/>
      <dgm:spPr/>
      <dgm:t>
        <a:bodyPr/>
        <a:lstStyle/>
        <a:p>
          <a:endParaRPr lang="en-US"/>
        </a:p>
      </dgm:t>
    </dgm:pt>
    <dgm:pt modelId="{20AFCBCB-0415-8C40-A5B1-6202940622BE}" type="sibTrans" cxnId="{4047205B-1ADC-EF49-BE98-BA87F4F9CE5F}">
      <dgm:prSet/>
      <dgm:spPr/>
      <dgm:t>
        <a:bodyPr/>
        <a:lstStyle/>
        <a:p>
          <a:endParaRPr lang="en-US"/>
        </a:p>
      </dgm:t>
    </dgm:pt>
    <dgm:pt modelId="{EE8E8BE2-5503-614C-84E1-F9D5122209AB}">
      <dgm:prSet phldrT="[Text]"/>
      <dgm:spPr/>
      <dgm:t>
        <a:bodyPr/>
        <a:lstStyle/>
        <a:p>
          <a:r>
            <a:rPr lang="en-US"/>
            <a:t>Reflection 2 </a:t>
          </a:r>
        </a:p>
      </dgm:t>
    </dgm:pt>
    <dgm:pt modelId="{8AB43CEC-66E9-D941-8CA8-67B112E7AB8A}" type="parTrans" cxnId="{0671E8FE-7E1A-A149-8897-0F0B5840DDD6}">
      <dgm:prSet/>
      <dgm:spPr/>
      <dgm:t>
        <a:bodyPr/>
        <a:lstStyle/>
        <a:p>
          <a:endParaRPr lang="en-US"/>
        </a:p>
      </dgm:t>
    </dgm:pt>
    <dgm:pt modelId="{3C055E8D-07E1-974B-BC40-A21A813D6DB9}" type="sibTrans" cxnId="{0671E8FE-7E1A-A149-8897-0F0B5840DDD6}">
      <dgm:prSet/>
      <dgm:spPr/>
      <dgm:t>
        <a:bodyPr/>
        <a:lstStyle/>
        <a:p>
          <a:endParaRPr lang="en-US"/>
        </a:p>
      </dgm:t>
    </dgm:pt>
    <dgm:pt modelId="{EC7EE77B-4ED6-BA43-8EA3-F38F56F06526}">
      <dgm:prSet/>
      <dgm:spPr/>
      <dgm:t>
        <a:bodyPr/>
        <a:lstStyle/>
        <a:p>
          <a:r>
            <a:rPr lang="en-US"/>
            <a:t>Bigger dataset to be collected from a longer time horizon, preferably longer than 30 years</a:t>
          </a:r>
        </a:p>
      </dgm:t>
    </dgm:pt>
    <dgm:pt modelId="{DA5861DC-76D6-7543-81BC-345F795498C5}" type="parTrans" cxnId="{0682C24C-C157-614B-8C61-160A53F5489A}">
      <dgm:prSet/>
      <dgm:spPr/>
      <dgm:t>
        <a:bodyPr/>
        <a:lstStyle/>
        <a:p>
          <a:endParaRPr lang="en-US"/>
        </a:p>
      </dgm:t>
    </dgm:pt>
    <dgm:pt modelId="{3E6EEFE9-93B3-A848-B77D-B6DA10DF93EE}" type="sibTrans" cxnId="{0682C24C-C157-614B-8C61-160A53F5489A}">
      <dgm:prSet/>
      <dgm:spPr/>
      <dgm:t>
        <a:bodyPr/>
        <a:lstStyle/>
        <a:p>
          <a:endParaRPr lang="en-US"/>
        </a:p>
      </dgm:t>
    </dgm:pt>
    <dgm:pt modelId="{6FC5A1E4-C0A9-264E-A54E-449B3BCE3FFB}">
      <dgm:prSet/>
      <dgm:spPr/>
      <dgm:t>
        <a:bodyPr/>
        <a:lstStyle/>
        <a:p>
          <a:r>
            <a:rPr lang="en-US"/>
            <a:t>Data limits to be explored, by understanding the reasons causing anomalies</a:t>
          </a:r>
        </a:p>
      </dgm:t>
    </dgm:pt>
    <dgm:pt modelId="{9D5CE900-9A8A-724D-BB99-9F9C7450BE4F}" type="sibTrans" cxnId="{FD3F2B58-BA5C-2D40-BC26-4A7A74EEF804}">
      <dgm:prSet/>
      <dgm:spPr/>
      <dgm:t>
        <a:bodyPr/>
        <a:lstStyle/>
        <a:p>
          <a:endParaRPr lang="en-US"/>
        </a:p>
      </dgm:t>
    </dgm:pt>
    <dgm:pt modelId="{6A0A74C3-90D8-FC4B-AD5A-F45D40E9DCCB}" type="parTrans" cxnId="{FD3F2B58-BA5C-2D40-BC26-4A7A74EEF804}">
      <dgm:prSet/>
      <dgm:spPr/>
      <dgm:t>
        <a:bodyPr/>
        <a:lstStyle/>
        <a:p>
          <a:endParaRPr lang="en-US"/>
        </a:p>
      </dgm:t>
    </dgm:pt>
    <dgm:pt modelId="{AB32FAE7-A962-D648-A005-8894F24CF889}" type="pres">
      <dgm:prSet presAssocID="{CC62F22A-EAAE-D542-99FC-D5AD3C76FBC6}" presName="linearFlow" presStyleCnt="0">
        <dgm:presLayoutVars>
          <dgm:dir/>
          <dgm:resizeHandles val="exact"/>
        </dgm:presLayoutVars>
      </dgm:prSet>
      <dgm:spPr/>
    </dgm:pt>
    <dgm:pt modelId="{F00CB6CA-9367-7747-B114-638443AD4A40}" type="pres">
      <dgm:prSet presAssocID="{C38C9C97-3A82-6E44-8BA2-CFF8F1F64597}" presName="composite" presStyleCnt="0"/>
      <dgm:spPr/>
    </dgm:pt>
    <dgm:pt modelId="{8DFAA60E-2671-7D44-8817-1E249B3EAB7C}" type="pres">
      <dgm:prSet presAssocID="{C38C9C97-3A82-6E44-8BA2-CFF8F1F64597}" presName="imgShp" presStyleLbl="fgImgPlace1" presStyleIdx="0" presStyleCnt="2"/>
      <dgm:spPr>
        <a:solidFill>
          <a:schemeClr val="accent6">
            <a:lumMod val="60000"/>
            <a:lumOff val="40000"/>
          </a:schemeClr>
        </a:solidFill>
      </dgm:spPr>
    </dgm:pt>
    <dgm:pt modelId="{E59C9CD0-EE3F-0848-A111-2A5728EB7442}" type="pres">
      <dgm:prSet presAssocID="{C38C9C97-3A82-6E44-8BA2-CFF8F1F64597}" presName="txShp" presStyleLbl="node1" presStyleIdx="0" presStyleCnt="2">
        <dgm:presLayoutVars>
          <dgm:bulletEnabled val="1"/>
        </dgm:presLayoutVars>
      </dgm:prSet>
      <dgm:spPr/>
    </dgm:pt>
    <dgm:pt modelId="{F9EAB81E-E2D2-CE43-8C62-A3E60B00E020}" type="pres">
      <dgm:prSet presAssocID="{20AFCBCB-0415-8C40-A5B1-6202940622BE}" presName="spacing" presStyleCnt="0"/>
      <dgm:spPr/>
    </dgm:pt>
    <dgm:pt modelId="{BC32386A-63B7-204C-BDF3-C38E3C902422}" type="pres">
      <dgm:prSet presAssocID="{EE8E8BE2-5503-614C-84E1-F9D5122209AB}" presName="composite" presStyleCnt="0"/>
      <dgm:spPr/>
    </dgm:pt>
    <dgm:pt modelId="{05AEA191-2EE3-F64A-B18F-DF17A5DD0BF1}" type="pres">
      <dgm:prSet presAssocID="{EE8E8BE2-5503-614C-84E1-F9D5122209AB}" presName="imgShp" presStyleLbl="fgImgPlace1" presStyleIdx="1" presStyleCnt="2"/>
      <dgm:spPr>
        <a:solidFill>
          <a:schemeClr val="accent6">
            <a:lumMod val="60000"/>
            <a:lumOff val="40000"/>
          </a:schemeClr>
        </a:solidFill>
      </dgm:spPr>
    </dgm:pt>
    <dgm:pt modelId="{8B871FC9-0610-B046-AF20-FFBF8CE0B7D2}" type="pres">
      <dgm:prSet presAssocID="{EE8E8BE2-5503-614C-84E1-F9D5122209AB}" presName="txShp" presStyleLbl="node1" presStyleIdx="1" presStyleCnt="2">
        <dgm:presLayoutVars>
          <dgm:bulletEnabled val="1"/>
        </dgm:presLayoutVars>
      </dgm:prSet>
      <dgm:spPr/>
    </dgm:pt>
  </dgm:ptLst>
  <dgm:cxnLst>
    <dgm:cxn modelId="{056E410E-7B08-064B-A4A9-333DD4FE938D}" type="presOf" srcId="{CC62F22A-EAAE-D542-99FC-D5AD3C76FBC6}" destId="{AB32FAE7-A962-D648-A005-8894F24CF889}" srcOrd="0" destOrd="0" presId="urn:microsoft.com/office/officeart/2005/8/layout/vList3"/>
    <dgm:cxn modelId="{32655133-5A6F-C24B-A5F3-E9578AEC47BA}" type="presOf" srcId="{EC7EE77B-4ED6-BA43-8EA3-F38F56F06526}" destId="{E59C9CD0-EE3F-0848-A111-2A5728EB7442}" srcOrd="0" destOrd="1" presId="urn:microsoft.com/office/officeart/2005/8/layout/vList3"/>
    <dgm:cxn modelId="{4047205B-1ADC-EF49-BE98-BA87F4F9CE5F}" srcId="{CC62F22A-EAAE-D542-99FC-D5AD3C76FBC6}" destId="{C38C9C97-3A82-6E44-8BA2-CFF8F1F64597}" srcOrd="0" destOrd="0" parTransId="{E84940CF-F2BC-1746-B7E5-A4F1CFBCE5A9}" sibTransId="{20AFCBCB-0415-8C40-A5B1-6202940622BE}"/>
    <dgm:cxn modelId="{0682C24C-C157-614B-8C61-160A53F5489A}" srcId="{C38C9C97-3A82-6E44-8BA2-CFF8F1F64597}" destId="{EC7EE77B-4ED6-BA43-8EA3-F38F56F06526}" srcOrd="0" destOrd="0" parTransId="{DA5861DC-76D6-7543-81BC-345F795498C5}" sibTransId="{3E6EEFE9-93B3-A848-B77D-B6DA10DF93EE}"/>
    <dgm:cxn modelId="{FD3F2B58-BA5C-2D40-BC26-4A7A74EEF804}" srcId="{EE8E8BE2-5503-614C-84E1-F9D5122209AB}" destId="{6FC5A1E4-C0A9-264E-A54E-449B3BCE3FFB}" srcOrd="0" destOrd="0" parTransId="{6A0A74C3-90D8-FC4B-AD5A-F45D40E9DCCB}" sibTransId="{9D5CE900-9A8A-724D-BB99-9F9C7450BE4F}"/>
    <dgm:cxn modelId="{138F0C8B-E81C-3949-8C1C-7FD9028B084A}" type="presOf" srcId="{6FC5A1E4-C0A9-264E-A54E-449B3BCE3FFB}" destId="{8B871FC9-0610-B046-AF20-FFBF8CE0B7D2}" srcOrd="0" destOrd="1" presId="urn:microsoft.com/office/officeart/2005/8/layout/vList3"/>
    <dgm:cxn modelId="{DBDC219E-5388-3942-AF65-21E61C668DF9}" type="presOf" srcId="{EE8E8BE2-5503-614C-84E1-F9D5122209AB}" destId="{8B871FC9-0610-B046-AF20-FFBF8CE0B7D2}" srcOrd="0" destOrd="0" presId="urn:microsoft.com/office/officeart/2005/8/layout/vList3"/>
    <dgm:cxn modelId="{37605BA7-1826-204C-A50C-83121DB59AAE}" type="presOf" srcId="{C38C9C97-3A82-6E44-8BA2-CFF8F1F64597}" destId="{E59C9CD0-EE3F-0848-A111-2A5728EB7442}" srcOrd="0" destOrd="0" presId="urn:microsoft.com/office/officeart/2005/8/layout/vList3"/>
    <dgm:cxn modelId="{0671E8FE-7E1A-A149-8897-0F0B5840DDD6}" srcId="{CC62F22A-EAAE-D542-99FC-D5AD3C76FBC6}" destId="{EE8E8BE2-5503-614C-84E1-F9D5122209AB}" srcOrd="1" destOrd="0" parTransId="{8AB43CEC-66E9-D941-8CA8-67B112E7AB8A}" sibTransId="{3C055E8D-07E1-974B-BC40-A21A813D6DB9}"/>
    <dgm:cxn modelId="{A0056F23-AF15-754B-A1BD-4508C3381181}" type="presParOf" srcId="{AB32FAE7-A962-D648-A005-8894F24CF889}" destId="{F00CB6CA-9367-7747-B114-638443AD4A40}" srcOrd="0" destOrd="0" presId="urn:microsoft.com/office/officeart/2005/8/layout/vList3"/>
    <dgm:cxn modelId="{BB4FB412-1EC4-3F4B-B8B0-B13117E85454}" type="presParOf" srcId="{F00CB6CA-9367-7747-B114-638443AD4A40}" destId="{8DFAA60E-2671-7D44-8817-1E249B3EAB7C}" srcOrd="0" destOrd="0" presId="urn:microsoft.com/office/officeart/2005/8/layout/vList3"/>
    <dgm:cxn modelId="{1B26B168-212C-C440-85A4-2BCBCB3544B1}" type="presParOf" srcId="{F00CB6CA-9367-7747-B114-638443AD4A40}" destId="{E59C9CD0-EE3F-0848-A111-2A5728EB7442}" srcOrd="1" destOrd="0" presId="urn:microsoft.com/office/officeart/2005/8/layout/vList3"/>
    <dgm:cxn modelId="{10C3B518-C674-5644-B790-D20FDBF6AA4A}" type="presParOf" srcId="{AB32FAE7-A962-D648-A005-8894F24CF889}" destId="{F9EAB81E-E2D2-CE43-8C62-A3E60B00E020}" srcOrd="1" destOrd="0" presId="urn:microsoft.com/office/officeart/2005/8/layout/vList3"/>
    <dgm:cxn modelId="{6A44B173-50DE-4B45-9CB7-9DAEC0C88AE9}" type="presParOf" srcId="{AB32FAE7-A962-D648-A005-8894F24CF889}" destId="{BC32386A-63B7-204C-BDF3-C38E3C902422}" srcOrd="2" destOrd="0" presId="urn:microsoft.com/office/officeart/2005/8/layout/vList3"/>
    <dgm:cxn modelId="{3CCFEBA9-2493-124A-BBED-3FC91069E038}" type="presParOf" srcId="{BC32386A-63B7-204C-BDF3-C38E3C902422}" destId="{05AEA191-2EE3-F64A-B18F-DF17A5DD0BF1}" srcOrd="0" destOrd="0" presId="urn:microsoft.com/office/officeart/2005/8/layout/vList3"/>
    <dgm:cxn modelId="{6551D4F6-FA52-0F46-8387-6A99EF23DD14}" type="presParOf" srcId="{BC32386A-63B7-204C-BDF3-C38E3C902422}" destId="{8B871FC9-0610-B046-AF20-FFBF8CE0B7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C9CD0-EE3F-0848-A111-2A5728EB7442}">
      <dsp:nvSpPr>
        <dsp:cNvPr id="0" name=""/>
        <dsp:cNvSpPr/>
      </dsp:nvSpPr>
      <dsp:spPr>
        <a:xfrm rot="10800000">
          <a:off x="1724232" y="338"/>
          <a:ext cx="5398344" cy="1457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2936" tIns="9525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Reflection 1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Bigger dataset to be collected from a longer time horizon, preferably longer than 30 years</a:t>
          </a:r>
        </a:p>
      </dsp:txBody>
      <dsp:txXfrm rot="10800000">
        <a:off x="2088731" y="338"/>
        <a:ext cx="5033845" cy="1457995"/>
      </dsp:txXfrm>
    </dsp:sp>
    <dsp:sp modelId="{8DFAA60E-2671-7D44-8817-1E249B3EAB7C}">
      <dsp:nvSpPr>
        <dsp:cNvPr id="0" name=""/>
        <dsp:cNvSpPr/>
      </dsp:nvSpPr>
      <dsp:spPr>
        <a:xfrm>
          <a:off x="995234" y="338"/>
          <a:ext cx="1457995" cy="145799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B871FC9-0610-B046-AF20-FFBF8CE0B7D2}">
      <dsp:nvSpPr>
        <dsp:cNvPr id="0" name=""/>
        <dsp:cNvSpPr/>
      </dsp:nvSpPr>
      <dsp:spPr>
        <a:xfrm rot="10800000">
          <a:off x="1724232" y="1893556"/>
          <a:ext cx="5398344" cy="1457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2936" tIns="9525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2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Data limits to be explored, by understanding the reasons causing anomalies</a:t>
          </a:r>
        </a:p>
      </dsp:txBody>
      <dsp:txXfrm rot="10800000">
        <a:off x="2088731" y="1893556"/>
        <a:ext cx="5033845" cy="1457995"/>
      </dsp:txXfrm>
    </dsp:sp>
    <dsp:sp modelId="{05AEA191-2EE3-F64A-B18F-DF17A5DD0BF1}">
      <dsp:nvSpPr>
        <dsp:cNvPr id="0" name=""/>
        <dsp:cNvSpPr/>
      </dsp:nvSpPr>
      <dsp:spPr>
        <a:xfrm>
          <a:off x="995234" y="1893556"/>
          <a:ext cx="1457995" cy="145799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E5CC9-02B0-CA44-8C59-724752E4498C}" type="datetimeFigureOut">
              <a:rPr lang="en-CN" smtClean="0"/>
              <a:t>04/29/2024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AB1B7-B827-9D40-9DDE-B4500775539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421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upon literature research, it is noted that the frequency of earthquakes should increase as the magnitude decreases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1B7-B827-9D40-9DDE-B4500775539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846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instance, what is the frequency of an earthquake with a magnitude greater 6 occurs </a:t>
            </a:r>
            <a:r>
              <a:rPr lang="en-US" err="1"/>
              <a:t>wthin</a:t>
            </a:r>
            <a:r>
              <a:rPr lang="en-US"/>
              <a:t> half a year</a:t>
            </a:r>
          </a:p>
          <a:p>
            <a:r>
              <a:rPr lang="en-US"/>
              <a:t>For instance, what are the chances for an 8</a:t>
            </a:r>
            <a:r>
              <a:rPr lang="en-US" baseline="30000"/>
              <a:t>th</a:t>
            </a:r>
            <a:r>
              <a:rPr lang="en-US"/>
              <a:t> magnitude given the occurrence of an earthquake</a:t>
            </a:r>
          </a:p>
          <a:p>
            <a:r>
              <a:rPr lang="en-US" err="1"/>
              <a:t>Poissob</a:t>
            </a:r>
            <a:r>
              <a:rPr lang="en-US"/>
              <a:t>: unclear definition of rare events</a:t>
            </a:r>
          </a:p>
          <a:p>
            <a:r>
              <a:rPr lang="en-US"/>
              <a:t>P</a:t>
            </a:r>
            <a:r>
              <a:rPr lang="en-CN"/>
              <a:t>robability of magnitude</a:t>
            </a:r>
          </a:p>
          <a:p>
            <a:r>
              <a:rPr lang="en-CN"/>
              <a:t>Magnitude Model: also consider M-A method, WeilBull seems to be a more widely recgnized and applied one.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1B7-B827-9D40-9DDE-B45007755397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051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1B7-B827-9D40-9DDE-B4500775539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02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DC50-CCBD-E14E-8FFE-20497E072060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66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003A-9860-2D4D-83A2-2B7DBDC73429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0201-ED19-B446-BE61-CEAAFD038277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AD0F-3D89-0B4A-858E-946E4FD30C45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7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350F-4AB1-0C44-9D0E-79B4A9150EA0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8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724C-282F-6847-A122-5C255898C3F8}" type="datetime1">
              <a:rPr lang="en-US" smtClean="0"/>
              <a:t>4/29/2024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3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8EFD-F8A0-BB48-91D5-D9BC95E96052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420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9D16-45DC-564E-852F-1E2BEF9A7877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5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F6F1-2212-284C-ADDE-FD7A9250412D}" type="datetime1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3C97-63E9-F74C-BB25-F82AF0A52E3C}" type="datetime1">
              <a:rPr lang="en-US" smtClean="0"/>
              <a:t>4/29/2024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7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2FE348-0633-3944-A361-F06979FBAA5B}" type="datetime1">
              <a:rPr lang="en-US" smtClean="0"/>
              <a:t>4/29/2024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6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FED0C34-78F9-0040-B2DB-685C6B1E367F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ceic.ac.cn/histor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785/0120090314" TargetMode="External"/><Relationship Id="rId2" Type="http://schemas.openxmlformats.org/officeDocument/2006/relationships/hyperlink" Target="https://doi.org/10.1016/j.physa.2019.04.237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arth floating in space">
            <a:extLst>
              <a:ext uri="{FF2B5EF4-FFF2-40B4-BE49-F238E27FC236}">
                <a16:creationId xmlns:a16="http://schemas.microsoft.com/office/drawing/2014/main" id="{ABDF69AD-DF8A-FB17-00C1-7B55DF2C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161AF-A7E3-89FB-31DA-ECCE452F2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Earthquake Risk frequency and severity simulation models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D044B-905C-4FA4-9DE5-00422FFD8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</a:rPr>
              <a:t>IMSE4137</a:t>
            </a:r>
          </a:p>
          <a:p>
            <a:r>
              <a:rPr lang="en-US">
                <a:solidFill>
                  <a:schemeClr val="tx1"/>
                </a:solidFill>
              </a:rPr>
              <a:t>Xu Chen James</a:t>
            </a:r>
          </a:p>
          <a:p>
            <a:r>
              <a:rPr lang="en-US">
                <a:solidFill>
                  <a:schemeClr val="tx1"/>
                </a:solidFill>
              </a:rPr>
              <a:t>Wei Ye Vanessa</a:t>
            </a:r>
          </a:p>
        </p:txBody>
      </p:sp>
    </p:spTree>
    <p:extLst>
      <p:ext uri="{BB962C8B-B14F-4D97-AF65-F5344CB8AC3E}">
        <p14:creationId xmlns:p14="http://schemas.microsoft.com/office/powerpoint/2010/main" val="15506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036A-9F38-4ABD-E278-3CA9F158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CBCAC-3E72-A133-66B2-2F0EA3732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26" y="2880042"/>
            <a:ext cx="3821644" cy="283166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F2517-6641-3544-9099-6A7B9F4F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9B56-3C1F-CD5E-F15E-EFC7E027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14" y="3432838"/>
            <a:ext cx="8101740" cy="17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7508-A77C-CB44-9286-C996F2B2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0.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AFC-EAE7-174A-B822-9CA214D1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40998-E072-C54A-B42B-94437BFD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5" y="4480560"/>
            <a:ext cx="6441903" cy="2279142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E12E415-CFA8-BE4C-AE08-76F3542D0A79}"/>
              </a:ext>
            </a:extLst>
          </p:cNvPr>
          <p:cNvSpPr txBox="1">
            <a:spLocks/>
          </p:cNvSpPr>
          <p:nvPr/>
        </p:nvSpPr>
        <p:spPr>
          <a:xfrm>
            <a:off x="7552654" y="3785615"/>
            <a:ext cx="3658401" cy="9589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Data Source: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China Earthquake Network Center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>
                <a:hlinkClick r:id="rId4"/>
              </a:rPr>
              <a:t>https://www.ceic.ac.cn/history</a:t>
            </a:r>
            <a:endParaRPr lang="en-US" sz="150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426513-796F-F64C-9863-77B682618F52}"/>
              </a:ext>
            </a:extLst>
          </p:cNvPr>
          <p:cNvSpPr txBox="1">
            <a:spLocks/>
          </p:cNvSpPr>
          <p:nvPr/>
        </p:nvSpPr>
        <p:spPr>
          <a:xfrm>
            <a:off x="7552653" y="2302002"/>
            <a:ext cx="3658401" cy="13612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Data Description: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Study Year: 2012-2023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Study Region: Sichuan Province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Total Input: 1,252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7A6486E-22FE-B34C-B650-E956A8C888C1}"/>
              </a:ext>
            </a:extLst>
          </p:cNvPr>
          <p:cNvSpPr txBox="1">
            <a:spLocks/>
          </p:cNvSpPr>
          <p:nvPr/>
        </p:nvSpPr>
        <p:spPr>
          <a:xfrm>
            <a:off x="7552654" y="4805290"/>
            <a:ext cx="3658401" cy="19544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700"/>
              <a:t>Limits of Data: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 ”The frequency for larger earthquakes therefore increases by a factor of about 10 when the magnitude is diminished by one unit.”</a:t>
            </a:r>
          </a:p>
          <a:p>
            <a:pPr marL="0" indent="0">
              <a:buNone/>
            </a:pPr>
            <a:r>
              <a:rPr lang="en-US" sz="1900" i="1"/>
              <a:t>“Changes in frequency–size relationship from small to large earthquakes” by Pacheco et al</a:t>
            </a:r>
          </a:p>
          <a:p>
            <a:pPr marL="0" indent="0">
              <a:buNone/>
            </a:pPr>
            <a:r>
              <a:rPr lang="en-US" sz="2700"/>
              <a:t> The part of sample data with M&lt;3 disagrees with the above law, thus being removed in this study.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4B336D-67C7-8745-8482-A99CE69D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81D577-F408-C14A-A09C-4D6B1949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5" y="2302003"/>
            <a:ext cx="6438093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7508-A77C-CB44-9286-C996F2B2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0.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4AFC-EAE7-174A-B822-9CA214D1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426513-796F-F64C-9863-77B682618F52}"/>
              </a:ext>
            </a:extLst>
          </p:cNvPr>
          <p:cNvSpPr txBox="1">
            <a:spLocks/>
          </p:cNvSpPr>
          <p:nvPr/>
        </p:nvSpPr>
        <p:spPr>
          <a:xfrm>
            <a:off x="7962095" y="3429000"/>
            <a:ext cx="3658401" cy="19568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Data Description: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Study Year: 2012-2023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Study Region: Sichuan Province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Data Input: 1120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/>
              <a:t>Magnitude Range: 3-7M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74BD7-56A1-0244-8AF9-0B1C7A71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2272284"/>
            <a:ext cx="7348532" cy="441423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8BA05-999B-B149-8105-64ED5B05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33C8-CCF4-6B0F-98EE-89B5F3D7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 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04324E-4CE6-07FD-4B2A-0F369A631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279" y="2156191"/>
            <a:ext cx="4965855" cy="310198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8CF78-1FF2-F20A-36BA-E6BF6456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53" y="5254719"/>
            <a:ext cx="4972610" cy="1570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3958A2-DA4B-0476-2CD0-2F7F75138C03}"/>
              </a:ext>
            </a:extLst>
          </p:cNvPr>
          <p:cNvSpPr txBox="1"/>
          <p:nvPr/>
        </p:nvSpPr>
        <p:spPr>
          <a:xfrm>
            <a:off x="9451931" y="2531301"/>
            <a:ext cx="274319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Read Data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Initialization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Data Formatting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BC4B241-54D5-A7F0-D668-D18D20450DD3}"/>
              </a:ext>
            </a:extLst>
          </p:cNvPr>
          <p:cNvSpPr/>
          <p:nvPr/>
        </p:nvSpPr>
        <p:spPr>
          <a:xfrm>
            <a:off x="8778657" y="4264066"/>
            <a:ext cx="678493" cy="25469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DDDA8C-BFC0-AF8B-7D0B-233BE76C50ED}"/>
              </a:ext>
            </a:extLst>
          </p:cNvPr>
          <p:cNvCxnSpPr/>
          <p:nvPr/>
        </p:nvCxnSpPr>
        <p:spPr>
          <a:xfrm flipV="1">
            <a:off x="8642958" y="2708753"/>
            <a:ext cx="793314" cy="146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E0A5467-63B9-6CF5-FF23-5F8AD944B18F}"/>
              </a:ext>
            </a:extLst>
          </p:cNvPr>
          <p:cNvSpPr/>
          <p:nvPr/>
        </p:nvSpPr>
        <p:spPr>
          <a:xfrm>
            <a:off x="8778656" y="2907078"/>
            <a:ext cx="678493" cy="12108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21436-A8C5-4E46-989F-45E6249A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1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670D-3E4A-FB40-B21B-6A1EED5C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1. Model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1835-8584-FE4B-8511-69DCB1F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274986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EB13D9-C29A-F64C-8192-7FA1E6B27D32}"/>
              </a:ext>
            </a:extLst>
          </p:cNvPr>
          <p:cNvSpPr/>
          <p:nvPr/>
        </p:nvSpPr>
        <p:spPr>
          <a:xfrm>
            <a:off x="914400" y="2354072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Frequency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E858BB-BE09-6146-83A0-758E82CDDD57}"/>
              </a:ext>
            </a:extLst>
          </p:cNvPr>
          <p:cNvSpPr/>
          <p:nvPr/>
        </p:nvSpPr>
        <p:spPr>
          <a:xfrm>
            <a:off x="6616700" y="2334154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Magnitude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8F064F-0C1F-D34C-853E-337F1759AC37}"/>
              </a:ext>
            </a:extLst>
          </p:cNvPr>
          <p:cNvSpPr/>
          <p:nvPr/>
        </p:nvSpPr>
        <p:spPr>
          <a:xfrm>
            <a:off x="914398" y="3261446"/>
            <a:ext cx="4660900" cy="10267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The likelihood of an occurrence of the earthquake with a magnitude above certain threshold within a period of time </a:t>
            </a:r>
            <a:endParaRPr lang="en-C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AC6AAF-CAA1-6A4D-8AD5-19C5E7B7B1FF}"/>
              </a:ext>
            </a:extLst>
          </p:cNvPr>
          <p:cNvSpPr/>
          <p:nvPr/>
        </p:nvSpPr>
        <p:spPr>
          <a:xfrm>
            <a:off x="6616700" y="3250893"/>
            <a:ext cx="4660900" cy="10267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The likelihood of the earthquake has a certain magnitude given the occurrence</a:t>
            </a:r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E224CB-14D7-854E-933B-B77032D4F3E3}"/>
              </a:ext>
            </a:extLst>
          </p:cNvPr>
          <p:cNvSpPr/>
          <p:nvPr/>
        </p:nvSpPr>
        <p:spPr>
          <a:xfrm>
            <a:off x="914398" y="4330785"/>
            <a:ext cx="4660900" cy="8111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Merriweather Web"/>
            </a:endParaRPr>
          </a:p>
          <a:p>
            <a:pPr algn="ctr"/>
            <a:endParaRPr lang="en-US">
              <a:solidFill>
                <a:srgbClr val="171717"/>
              </a:solidFill>
              <a:latin typeface="Merriweather Web"/>
            </a:endParaRPr>
          </a:p>
          <a:p>
            <a:pPr algn="ctr"/>
            <a:r>
              <a:rPr lang="en-US" b="1">
                <a:solidFill>
                  <a:schemeClr val="accent3"/>
                </a:solidFill>
                <a:latin typeface="Merriweather Web"/>
              </a:rPr>
              <a:t>Poisson Distribution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71717"/>
                </a:solidFill>
                <a:latin typeface="Merriweather Web"/>
              </a:rPr>
              <a:t>Suitable </a:t>
            </a:r>
            <a:r>
              <a:rPr lang="en-US" sz="1200">
                <a:effectLst/>
                <a:latin typeface="t1-gul-regular"/>
              </a:rPr>
              <a:t>for simulating the temporal occurrence of rare events </a:t>
            </a:r>
            <a:endParaRPr lang="en-US" sz="120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rgbClr val="171717"/>
              </a:solidFill>
              <a:latin typeface="Merriweather Web"/>
            </a:endParaRPr>
          </a:p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 </a:t>
            </a:r>
            <a:endParaRPr lang="en-C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E2F90E-86FA-9E4D-AB05-28402DE4BF71}"/>
              </a:ext>
            </a:extLst>
          </p:cNvPr>
          <p:cNvSpPr/>
          <p:nvPr/>
        </p:nvSpPr>
        <p:spPr>
          <a:xfrm>
            <a:off x="6616700" y="4330785"/>
            <a:ext cx="4660900" cy="8111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  <a:latin typeface="Merriweather Web"/>
              </a:rPr>
              <a:t>Weibull Distribution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71717"/>
                </a:solidFill>
                <a:latin typeface="Merriweather Web"/>
              </a:rPr>
              <a:t>can be highly skewed or symmetrical depending on parameters</a:t>
            </a:r>
            <a:endParaRPr lang="en-CN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32759-A946-E240-AE4C-7FE3D438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87" y="5296096"/>
            <a:ext cx="3031321" cy="993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BE5C6-CDE8-CB4F-9137-8E5AE33E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291583"/>
            <a:ext cx="4617551" cy="9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2C0-2C55-4D46-BCFF-77CC851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2.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0A83-772C-AF4B-A1E6-6478108CA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72" y="2638044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N"/>
              <a:t>Data Formatting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/>
              <a:t>Year, 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 err="1"/>
              <a:t>HalfYear</a:t>
            </a:r>
            <a:r>
              <a:rPr lang="en-CN"/>
              <a:t>, 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/>
              <a:t>counts of earthquakes that has magnitude larger than a threshold</a:t>
            </a:r>
          </a:p>
          <a:p>
            <a:r>
              <a:rPr lang="en-CN"/>
              <a:t>Threshold is set as: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/>
              <a:t>Lower-bound = 3.0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/>
              <a:t>Upper-bound = 5.8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CN"/>
              <a:t>Step = 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E2ED2-1D73-AA42-962E-0155E199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EC7DA-1FAF-E445-8344-F00ECADBE4F7}"/>
              </a:ext>
            </a:extLst>
          </p:cNvPr>
          <p:cNvSpPr/>
          <p:nvPr/>
        </p:nvSpPr>
        <p:spPr>
          <a:xfrm>
            <a:off x="4517136" y="2054606"/>
            <a:ext cx="3344164" cy="583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Poisson Distribution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885FD2-F5B4-EFC5-1812-33E95CD29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42852"/>
              </p:ext>
            </p:extLst>
          </p:nvPr>
        </p:nvGraphicFramePr>
        <p:xfrm>
          <a:off x="7858716" y="2161199"/>
          <a:ext cx="2050484" cy="444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389">
                  <a:extLst>
                    <a:ext uri="{9D8B030D-6E8A-4147-A177-3AD203B41FA5}">
                      <a16:colId xmlns:a16="http://schemas.microsoft.com/office/drawing/2014/main" val="3196335925"/>
                    </a:ext>
                  </a:extLst>
                </a:gridCol>
                <a:gridCol w="559494">
                  <a:extLst>
                    <a:ext uri="{9D8B030D-6E8A-4147-A177-3AD203B41FA5}">
                      <a16:colId xmlns:a16="http://schemas.microsoft.com/office/drawing/2014/main" val="4262373190"/>
                    </a:ext>
                  </a:extLst>
                </a:gridCol>
                <a:gridCol w="1023601">
                  <a:extLst>
                    <a:ext uri="{9D8B030D-6E8A-4147-A177-3AD203B41FA5}">
                      <a16:colId xmlns:a16="http://schemas.microsoft.com/office/drawing/2014/main" val="449580699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Year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HalfYear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Counts (M&gt;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)</a:t>
                      </a:r>
                      <a:endParaRPr 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1695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9782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11409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53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2465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12565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976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7362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4492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34675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6028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03214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923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7013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822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1455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796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41525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076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52691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5463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228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835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7517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074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D57E04B-4DF6-1193-03FF-EEE6E0476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93010"/>
              </p:ext>
            </p:extLst>
          </p:nvPr>
        </p:nvGraphicFramePr>
        <p:xfrm>
          <a:off x="9958339" y="2160924"/>
          <a:ext cx="2108238" cy="444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0555">
                  <a:extLst>
                    <a:ext uri="{9D8B030D-6E8A-4147-A177-3AD203B41FA5}">
                      <a16:colId xmlns:a16="http://schemas.microsoft.com/office/drawing/2014/main" val="2220223129"/>
                    </a:ext>
                  </a:extLst>
                </a:gridCol>
                <a:gridCol w="634999">
                  <a:extLst>
                    <a:ext uri="{9D8B030D-6E8A-4147-A177-3AD203B41FA5}">
                      <a16:colId xmlns:a16="http://schemas.microsoft.com/office/drawing/2014/main" val="3757320149"/>
                    </a:ext>
                  </a:extLst>
                </a:gridCol>
                <a:gridCol w="992684">
                  <a:extLst>
                    <a:ext uri="{9D8B030D-6E8A-4147-A177-3AD203B41FA5}">
                      <a16:colId xmlns:a16="http://schemas.microsoft.com/office/drawing/2014/main" val="15286264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Year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HalfYear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Counts (M&gt;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)</a:t>
                      </a:r>
                      <a:endParaRPr 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813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1993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903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5267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9654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9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524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41547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45162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6468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82159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8158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91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160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2266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222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405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15705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2930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5454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12022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3069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8439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First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90236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Second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38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03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5ECCE-9276-63E6-F7A6-E769A4C4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386" y="3947277"/>
            <a:ext cx="4848742" cy="3916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Poisson λ estimation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Method of Moments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Poisson λ estimation</a:t>
            </a:r>
            <a:endParaRPr lang="en-US">
              <a:solidFill>
                <a:srgbClr val="00000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Maximum Likelihood Estimation</a:t>
            </a:r>
          </a:p>
          <a:p>
            <a:endParaRPr lang="en-US"/>
          </a:p>
          <a:p>
            <a:endParaRPr lang="en-US"/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8575EE7-9C56-B52F-AC2B-F1B9F5FB0A20}"/>
              </a:ext>
            </a:extLst>
          </p:cNvPr>
          <p:cNvSpPr/>
          <p:nvPr/>
        </p:nvSpPr>
        <p:spPr>
          <a:xfrm>
            <a:off x="7833565" y="4842613"/>
            <a:ext cx="678493" cy="176408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022064E-B74E-3931-AB9A-935DF09320A3}"/>
              </a:ext>
            </a:extLst>
          </p:cNvPr>
          <p:cNvSpPr/>
          <p:nvPr/>
        </p:nvSpPr>
        <p:spPr>
          <a:xfrm>
            <a:off x="7833565" y="3913598"/>
            <a:ext cx="678493" cy="73068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64B5E-79CD-2040-B0C0-285F190B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0E089-E0FC-60D0-B0F4-199EE108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4" y="3659846"/>
            <a:ext cx="6415840" cy="1044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91AAC-95C1-1C77-DE63-2D66C8E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2" y="4841088"/>
            <a:ext cx="6063917" cy="177065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C622C1C-1C70-AC44-B15F-1E95C60C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4206A3-5DCD-F944-A2F1-E5FB5C21E095}"/>
              </a:ext>
            </a:extLst>
          </p:cNvPr>
          <p:cNvSpPr txBox="1">
            <a:spLocks/>
          </p:cNvSpPr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/>
              <a:t>Stage 2. Model 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8E4ABE-D0EA-C14E-B13C-84A2A08476DC}"/>
              </a:ext>
            </a:extLst>
          </p:cNvPr>
          <p:cNvSpPr/>
          <p:nvPr/>
        </p:nvSpPr>
        <p:spPr>
          <a:xfrm>
            <a:off x="4517136" y="2054606"/>
            <a:ext cx="3344164" cy="583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Poisson Distribution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D6D3586-B30E-A84A-A736-3E6F694D8300}"/>
              </a:ext>
            </a:extLst>
          </p:cNvPr>
          <p:cNvSpPr txBox="1">
            <a:spLocks/>
          </p:cNvSpPr>
          <p:nvPr/>
        </p:nvSpPr>
        <p:spPr>
          <a:xfrm>
            <a:off x="1275793" y="2671723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Parameter Estimation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λ</a:t>
            </a:r>
            <a:r>
              <a:rPr lang="en-US"/>
              <a:t>^= mean of all Xi</a:t>
            </a:r>
          </a:p>
        </p:txBody>
      </p:sp>
    </p:spTree>
    <p:extLst>
      <p:ext uri="{BB962C8B-B14F-4D97-AF65-F5344CB8AC3E}">
        <p14:creationId xmlns:p14="http://schemas.microsoft.com/office/powerpoint/2010/main" val="371882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2C0-2C55-4D46-BCFF-77CC851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2.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0A83-772C-AF4B-A1E6-6478108CA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D</a:t>
            </a:r>
            <a:r>
              <a:rPr lang="en-US"/>
              <a:t>a</a:t>
            </a:r>
            <a:r>
              <a:rPr lang="en-CN"/>
              <a:t>ta Formatting</a:t>
            </a:r>
          </a:p>
          <a:p>
            <a:pPr marL="0" indent="0">
              <a:buNone/>
            </a:pPr>
            <a:r>
              <a:rPr lang="en-CN"/>
              <a:t>Reorganize the data to find the number of occurences of each unique M and plot them against each other</a:t>
            </a:r>
          </a:p>
          <a:p>
            <a:pPr marL="0" indent="0">
              <a:buNone/>
            </a:pP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E2ED2-1D73-AA42-962E-0155E199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EC7DA-1FAF-E445-8344-F00ECADBE4F7}"/>
              </a:ext>
            </a:extLst>
          </p:cNvPr>
          <p:cNvSpPr/>
          <p:nvPr/>
        </p:nvSpPr>
        <p:spPr>
          <a:xfrm>
            <a:off x="4517136" y="2054606"/>
            <a:ext cx="3344164" cy="583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Weibull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7845C-5BDF-3C40-A1B4-FEDB157A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727958"/>
            <a:ext cx="42672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BB462-F072-C442-AB9F-A38E3B91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864" y="3626358"/>
            <a:ext cx="2032000" cy="1524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7D44EB9-E91B-604D-B204-84B25E61BAFC}"/>
              </a:ext>
            </a:extLst>
          </p:cNvPr>
          <p:cNvSpPr/>
          <p:nvPr/>
        </p:nvSpPr>
        <p:spPr>
          <a:xfrm>
            <a:off x="6812280" y="4183380"/>
            <a:ext cx="777240" cy="33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236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2C0-2C55-4D46-BCFF-77CC851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2.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0A83-772C-AF4B-A1E6-6478108CA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2610612"/>
            <a:ext cx="7729728" cy="3101983"/>
          </a:xfrm>
        </p:spPr>
        <p:txBody>
          <a:bodyPr/>
          <a:lstStyle/>
          <a:p>
            <a:r>
              <a:rPr lang="en-CN"/>
              <a:t>Parameter Estimation</a:t>
            </a:r>
          </a:p>
          <a:p>
            <a:pPr marL="0" indent="0">
              <a:buNone/>
            </a:pP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E2ED2-1D73-AA42-962E-0155E199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8875" y="6263691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EC7DA-1FAF-E445-8344-F00ECADBE4F7}"/>
              </a:ext>
            </a:extLst>
          </p:cNvPr>
          <p:cNvSpPr/>
          <p:nvPr/>
        </p:nvSpPr>
        <p:spPr>
          <a:xfrm>
            <a:off x="4517136" y="2054606"/>
            <a:ext cx="3344164" cy="583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Weibull Distribution</a:t>
            </a:r>
          </a:p>
        </p:txBody>
      </p:sp>
      <p:pic>
        <p:nvPicPr>
          <p:cNvPr id="1026" name="Picture 2" descr="Probability distribution function">
            <a:extLst>
              <a:ext uri="{FF2B5EF4-FFF2-40B4-BE49-F238E27FC236}">
                <a16:creationId xmlns:a16="http://schemas.microsoft.com/office/drawing/2014/main" id="{853931D1-444E-D34C-829B-C9248981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86" y="2757936"/>
            <a:ext cx="4173556" cy="41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ED858-DB0F-A843-9A32-400326A2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3083814"/>
            <a:ext cx="4000500" cy="889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BC2EB9-5FAE-D142-AB46-D1B18ABA8279}"/>
              </a:ext>
            </a:extLst>
          </p:cNvPr>
          <p:cNvSpPr/>
          <p:nvPr/>
        </p:nvSpPr>
        <p:spPr>
          <a:xfrm>
            <a:off x="632460" y="4076321"/>
            <a:ext cx="2567940" cy="38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Method of Moments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E09EA4-15EB-2247-A38F-2509DDEC5B10}"/>
                  </a:ext>
                </a:extLst>
              </p:cNvPr>
              <p:cNvSpPr txBox="1"/>
              <p:nvPr/>
            </p:nvSpPr>
            <p:spPr>
              <a:xfrm>
                <a:off x="459403" y="4534550"/>
                <a:ext cx="4173557" cy="1176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E09EA4-15EB-2247-A38F-2509DDEC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03" y="4534550"/>
                <a:ext cx="4173557" cy="117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E4E42B-018E-884B-BA5D-E350B5185045}"/>
                  </a:ext>
                </a:extLst>
              </p:cNvPr>
              <p:cNvSpPr txBox="1"/>
              <p:nvPr/>
            </p:nvSpPr>
            <p:spPr>
              <a:xfrm>
                <a:off x="-276097" y="5546354"/>
                <a:ext cx="4278034" cy="69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l-G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CN" sz="14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E4E42B-018E-884B-BA5D-E350B518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097" y="5546354"/>
                <a:ext cx="4278034" cy="693908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D4DE2BC-0D43-0A40-BAB4-13DD779A46A4}"/>
                  </a:ext>
                </a:extLst>
              </p:cNvPr>
              <p:cNvSpPr/>
              <p:nvPr/>
            </p:nvSpPr>
            <p:spPr>
              <a:xfrm>
                <a:off x="8941820" y="3256596"/>
                <a:ext cx="3158660" cy="28959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sz="1400" b="1"/>
                  <a:t>Observations of  Sample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u="sng"/>
                  <a:t>Highly skewed shape</a:t>
                </a:r>
                <a:r>
                  <a:rPr lang="en-US" sz="1600"/>
                  <a:t>:     </a:t>
                </a:r>
                <a:r>
                  <a:rPr lang="en-CN" sz="1600"/>
                  <a:t>k&lt;1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1600" u="sng"/>
                  <a:t>Starting from 3</a:t>
                </a:r>
                <a:r>
                  <a:rPr lang="en-CN" sz="1600"/>
                  <a:t>        </a:t>
                </a:r>
              </a:p>
              <a:p>
                <a:r>
                  <a:rPr lang="en-US" sz="1600"/>
                  <a:t>S</a:t>
                </a:r>
                <a:r>
                  <a:rPr lang="en-CN" sz="1600"/>
                  <a:t>hifting t</a:t>
                </a:r>
                <a:r>
                  <a:rPr lang="en-US" sz="1600"/>
                  <a:t>he</a:t>
                </a:r>
                <a:r>
                  <a:rPr lang="en-CN" sz="1600"/>
                  <a:t> start of the distribution from 0 to 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CN" sz="1600"/>
              </a:p>
              <a:p>
                <a:endParaRPr lang="en-CN" sz="140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CN" sz="1400"/>
              </a:p>
            </p:txBody>
          </p:sp>
        </mc:Choice>
        <mc:Fallback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D4DE2BC-0D43-0A40-BAB4-13DD779A4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20" y="3256596"/>
                <a:ext cx="3158660" cy="289598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120FE52D-4BD5-1C40-B420-F843B9BE4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04" y="6222005"/>
            <a:ext cx="2504651" cy="4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5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6B41-F681-2846-98D5-715969FF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Stage 3. 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A5588-C919-1346-AE85-841AD957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Chi-Square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0E0B-1C7E-8E44-AABF-F6D90DCC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BE3F0-046A-B345-9CCC-28C2E1E0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095565"/>
            <a:ext cx="3505200" cy="8763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36C63D-54C6-9441-A128-20CE2A4D0E44}"/>
              </a:ext>
            </a:extLst>
          </p:cNvPr>
          <p:cNvSpPr/>
          <p:nvPr/>
        </p:nvSpPr>
        <p:spPr>
          <a:xfrm>
            <a:off x="2231136" y="4156430"/>
            <a:ext cx="7729728" cy="60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ffectLst/>
                <a:latin typeface="t1-gul-regular"/>
              </a:rPr>
              <a:t>To examine whether the target models should be statistically accepted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B9CE1-A0D1-BE4E-BB87-02DC8ACB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20" y="4941129"/>
            <a:ext cx="7802359" cy="1617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6E687-E70E-5744-8677-9C56CCD416DF}"/>
              </a:ext>
            </a:extLst>
          </p:cNvPr>
          <p:cNvSpPr txBox="1"/>
          <p:nvPr/>
        </p:nvSpPr>
        <p:spPr>
          <a:xfrm>
            <a:off x="7618066" y="3671798"/>
            <a:ext cx="23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Level of Significance: 5%</a:t>
            </a:r>
          </a:p>
        </p:txBody>
      </p:sp>
    </p:spTree>
    <p:extLst>
      <p:ext uri="{BB962C8B-B14F-4D97-AF65-F5344CB8AC3E}">
        <p14:creationId xmlns:p14="http://schemas.microsoft.com/office/powerpoint/2010/main" val="50556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04F6-6808-2949-9138-689EBA7C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8C465-FC04-7EF7-0DB3-A1879718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605" y="2160774"/>
            <a:ext cx="4815840" cy="27689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800"/>
              <a:t>Background</a:t>
            </a:r>
          </a:p>
          <a:p>
            <a:pPr marL="457200" indent="-457200">
              <a:buAutoNum type="arabicPeriod"/>
            </a:pPr>
            <a:r>
              <a:rPr lang="en-US" sz="2800"/>
              <a:t>Literature Review</a:t>
            </a:r>
          </a:p>
          <a:p>
            <a:pPr marL="457200" indent="-457200">
              <a:buAutoNum type="arabicPeriod"/>
            </a:pPr>
            <a:r>
              <a:rPr lang="en-US" sz="2800"/>
              <a:t>Methodology</a:t>
            </a:r>
          </a:p>
          <a:p>
            <a:pPr marL="457200" indent="-457200">
              <a:buAutoNum type="arabicPeriod"/>
            </a:pPr>
            <a:r>
              <a:rPr lang="en-US" sz="2800"/>
              <a:t>Experimental Result Analysis</a:t>
            </a:r>
          </a:p>
          <a:p>
            <a:pPr marL="457200" indent="-457200">
              <a:buAutoNum type="arabicPeriod"/>
            </a:pPr>
            <a:r>
              <a:rPr lang="en-US" sz="2800"/>
              <a:t>Conclusion &amp; Discussion</a:t>
            </a:r>
          </a:p>
          <a:p>
            <a:pPr marL="457200" indent="-457200">
              <a:buAutoNum type="arabicPeriod"/>
            </a:pPr>
            <a:r>
              <a:rPr lang="en-US" sz="2800"/>
              <a:t>Reference</a:t>
            </a:r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373F2-756E-8288-F490-1017A68E5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07C3A-2CFF-AA45-AEA0-A2FD44DA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852A-2F88-A365-8B5C-A589CB82A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4. Experimental Result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F20B-8211-21A2-793A-A10353944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B7F8545-9625-C615-0F8A-9603A07284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1362" y="2161230"/>
            <a:ext cx="9589324" cy="4659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98" y="1708145"/>
            <a:ext cx="11039363" cy="867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Number of earthquake above a threshold —— Poisson Distribution, estimated using Method of Moments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63219-A816-17C4-F8D3-C2CD61E9CF5D}"/>
              </a:ext>
            </a:extLst>
          </p:cNvPr>
          <p:cNvSpPr txBox="1">
            <a:spLocks/>
          </p:cNvSpPr>
          <p:nvPr/>
        </p:nvSpPr>
        <p:spPr>
          <a:xfrm>
            <a:off x="-210584" y="3071394"/>
            <a:ext cx="11049801" cy="2767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Not Fitting Well when: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Some years with large number of earthquake (outlier) exists.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endParaRPr lang="en-US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 indent="-285750">
              <a:buFont typeface="Courier New" panose="020B0604020202020204" pitchFamily="34" charset="0"/>
              <a:buChar char="o"/>
            </a:pPr>
            <a:endParaRPr lang="en-US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 indent="-285750">
              <a:buFont typeface="Courier New" panose="020B0604020202020204" pitchFamily="34" charset="0"/>
              <a:buChar char="o"/>
            </a:pPr>
            <a:endParaRPr lang="en-US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914400" lvl="1" indent="-285750"/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Magnitude threshold is too large (Too few samples)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 indent="-285750">
              <a:buFont typeface="Courier New" panose="020B0604020202020204" pitchFamily="34" charset="0"/>
              <a:buChar char="o"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1D26C8-1A24-085F-089E-87035C4A69D9}"/>
              </a:ext>
            </a:extLst>
          </p:cNvPr>
          <p:cNvSpPr/>
          <p:nvPr/>
        </p:nvSpPr>
        <p:spPr>
          <a:xfrm>
            <a:off x="7615323" y="5104356"/>
            <a:ext cx="3147096" cy="172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6EC15D-DD2A-AB67-0FA4-FEE63BE12250}"/>
              </a:ext>
            </a:extLst>
          </p:cNvPr>
          <p:cNvSpPr/>
          <p:nvPr/>
        </p:nvSpPr>
        <p:spPr>
          <a:xfrm>
            <a:off x="2677437" y="2578273"/>
            <a:ext cx="490603" cy="741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A88A3-63D6-DE21-2CF9-029CA83E4571}"/>
              </a:ext>
            </a:extLst>
          </p:cNvPr>
          <p:cNvSpPr/>
          <p:nvPr/>
        </p:nvSpPr>
        <p:spPr>
          <a:xfrm>
            <a:off x="4535463" y="2578273"/>
            <a:ext cx="490603" cy="741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19EF6-54E9-EBCD-E65B-EFB68EBC9E72}"/>
              </a:ext>
            </a:extLst>
          </p:cNvPr>
          <p:cNvCxnSpPr/>
          <p:nvPr/>
        </p:nvCxnSpPr>
        <p:spPr>
          <a:xfrm>
            <a:off x="5683684" y="5151329"/>
            <a:ext cx="1910219" cy="438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3D65D-B1AB-24F1-CA11-09909973D455}"/>
              </a:ext>
            </a:extLst>
          </p:cNvPr>
          <p:cNvCxnSpPr>
            <a:cxnSpLocks/>
          </p:cNvCxnSpPr>
          <p:nvPr/>
        </p:nvCxnSpPr>
        <p:spPr>
          <a:xfrm flipV="1">
            <a:off x="4660725" y="3408122"/>
            <a:ext cx="20876" cy="2713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B988D5-9B4D-FD72-55B6-975A93A9E8FF}"/>
              </a:ext>
            </a:extLst>
          </p:cNvPr>
          <p:cNvCxnSpPr>
            <a:cxnSpLocks/>
          </p:cNvCxnSpPr>
          <p:nvPr/>
        </p:nvCxnSpPr>
        <p:spPr>
          <a:xfrm flipH="1" flipV="1">
            <a:off x="3136724" y="3188917"/>
            <a:ext cx="354904" cy="375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19CF4-0F7E-3800-A2F6-949168B63AF4}"/>
              </a:ext>
            </a:extLst>
          </p:cNvPr>
          <p:cNvSpPr txBox="1"/>
          <p:nvPr/>
        </p:nvSpPr>
        <p:spPr>
          <a:xfrm>
            <a:off x="5492750" y="1979083"/>
            <a:ext cx="6567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62626"/>
                </a:solidFill>
                <a:latin typeface="Times New Roman"/>
              </a:rPr>
              <a:t>Black line: The sample data of Earthquake </a:t>
            </a:r>
            <a:r>
              <a:rPr lang="en-US" b="1" err="1">
                <a:solidFill>
                  <a:srgbClr val="262626"/>
                </a:solidFill>
                <a:latin typeface="Times New Roman"/>
              </a:rPr>
              <a:t>Occurences</a:t>
            </a:r>
            <a:endParaRPr lang="en-US" b="1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ABF74-98D6-D645-9280-48E27FF2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68" y="1708145"/>
            <a:ext cx="11472317" cy="867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Number of earthquake above a threshold —— Poisson Distribution, estimated using </a:t>
            </a:r>
            <a:r>
              <a:rPr lang="en-US" b="1" u="sng">
                <a:latin typeface="Times New Roman"/>
                <a:cs typeface="Times New Roman"/>
              </a:rPr>
              <a:t>Maximum Likelihood Estimator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D4605-D89A-E3E1-28D1-7A051AE4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0" y="2113749"/>
            <a:ext cx="9940167" cy="4739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AC7870-2E29-AC2E-CE5B-E4BB1DB50984}"/>
              </a:ext>
            </a:extLst>
          </p:cNvPr>
          <p:cNvSpPr txBox="1"/>
          <p:nvPr/>
        </p:nvSpPr>
        <p:spPr>
          <a:xfrm>
            <a:off x="337190" y="3429000"/>
            <a:ext cx="673331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Same Estimated λ^ as MOM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41B4D-F82A-3646-AA12-7A42BDF7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312A4E-E366-1038-FC6E-CCA22A631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3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3CF8CC-9100-460F-CD51-5C93EC6215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4608" y="2141438"/>
            <a:ext cx="9094518" cy="443166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41B4D-F82A-3646-AA12-7A42BDF7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364" y="1708145"/>
            <a:ext cx="11472317" cy="867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Number of earthquake above a threshold —— </a:t>
            </a:r>
            <a:r>
              <a:rPr lang="en-US" b="1" u="sng">
                <a:latin typeface="Times New Roman"/>
                <a:cs typeface="Times New Roman"/>
              </a:rPr>
              <a:t>Gumbel Distribution</a:t>
            </a:r>
            <a:r>
              <a:rPr lang="en-US">
                <a:latin typeface="Times New Roman"/>
                <a:cs typeface="Times New Roman"/>
              </a:rPr>
              <a:t>, estimated using Maximum Likelihood Estimator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For High-Severity , Low-Frequency Events.</a:t>
            </a:r>
          </a:p>
        </p:txBody>
      </p:sp>
    </p:spTree>
    <p:extLst>
      <p:ext uri="{BB962C8B-B14F-4D97-AF65-F5344CB8AC3E}">
        <p14:creationId xmlns:p14="http://schemas.microsoft.com/office/powerpoint/2010/main" val="3612631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98" y="1863128"/>
            <a:ext cx="11555973" cy="2814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Number of earthquake above a threshold —— Poisson Distribution, estimated using </a:t>
            </a:r>
            <a:r>
              <a:rPr lang="en-US" b="1" u="sng">
                <a:latin typeface="Times New Roman"/>
                <a:cs typeface="Times New Roman"/>
              </a:rPr>
              <a:t>Method of Moments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Chi-Square Test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Level of significance: </a:t>
            </a:r>
            <a:r>
              <a:rPr lang="en-US" b="1">
                <a:latin typeface="Times New Roman"/>
                <a:cs typeface="Times New Roman"/>
              </a:rPr>
              <a:t>α = 0. 05</a:t>
            </a:r>
            <a:endParaRPr lang="en-US" b="1">
              <a:solidFill>
                <a:srgbClr val="262626"/>
              </a:solidFill>
              <a:latin typeface="Times New Roman"/>
              <a:ea typeface="+mn-lt"/>
              <a:cs typeface="Times New Roman"/>
            </a:endParaRPr>
          </a:p>
        </p:txBody>
      </p:sp>
      <p:graphicFrame>
        <p:nvGraphicFramePr>
          <p:cNvPr id="9" name="Content Placeholder 11">
            <a:extLst>
              <a:ext uri="{FF2B5EF4-FFF2-40B4-BE49-F238E27FC236}">
                <a16:creationId xmlns:a16="http://schemas.microsoft.com/office/drawing/2014/main" id="{E2C7D82A-A3BC-536B-F3FB-8C6C984983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710501"/>
              </p:ext>
            </p:extLst>
          </p:nvPr>
        </p:nvGraphicFramePr>
        <p:xfrm>
          <a:off x="4390159" y="2805545"/>
          <a:ext cx="7028780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6226">
                  <a:extLst>
                    <a:ext uri="{9D8B030D-6E8A-4147-A177-3AD203B41FA5}">
                      <a16:colId xmlns:a16="http://schemas.microsoft.com/office/drawing/2014/main" val="1771797155"/>
                    </a:ext>
                  </a:extLst>
                </a:gridCol>
                <a:gridCol w="801445">
                  <a:extLst>
                    <a:ext uri="{9D8B030D-6E8A-4147-A177-3AD203B41FA5}">
                      <a16:colId xmlns:a16="http://schemas.microsoft.com/office/drawing/2014/main" val="1162154807"/>
                    </a:ext>
                  </a:extLst>
                </a:gridCol>
                <a:gridCol w="1400370">
                  <a:extLst>
                    <a:ext uri="{9D8B030D-6E8A-4147-A177-3AD203B41FA5}">
                      <a16:colId xmlns:a16="http://schemas.microsoft.com/office/drawing/2014/main" val="2989780688"/>
                    </a:ext>
                  </a:extLst>
                </a:gridCol>
                <a:gridCol w="1168977">
                  <a:extLst>
                    <a:ext uri="{9D8B030D-6E8A-4147-A177-3AD203B41FA5}">
                      <a16:colId xmlns:a16="http://schemas.microsoft.com/office/drawing/2014/main" val="3218197485"/>
                    </a:ext>
                  </a:extLst>
                </a:gridCol>
                <a:gridCol w="1631762">
                  <a:extLst>
                    <a:ext uri="{9D8B030D-6E8A-4147-A177-3AD203B41FA5}">
                      <a16:colId xmlns:a16="http://schemas.microsoft.com/office/drawing/2014/main" val="3565890499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Magnitude_Threshold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λ^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Chi2_value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Critical_value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Accepted/Rejected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498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46.67 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888.65 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28.87 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27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30.13 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370.47 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5613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16.25 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250.66 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23.68 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477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13.17 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202.26 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98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9.00 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173.36 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22.36 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7637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140.72 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18.31 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283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5.62 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135.88 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16.92 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873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4.67 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111.87 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15.51 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6647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3.29 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24.96 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817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2.93 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5.83 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4854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2.38 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4.03 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83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2.63 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635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2.20 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6895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1.38 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3.09 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8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1.14 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0.35 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7155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29E24-C289-E442-B959-75790508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7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98" y="1863128"/>
            <a:ext cx="11555973" cy="2814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Number of earthquake above a threshold —— Poisson Distribution, estimated using </a:t>
            </a:r>
            <a:r>
              <a:rPr lang="en-US" b="1" u="sng">
                <a:latin typeface="Times New Roman"/>
                <a:cs typeface="Times New Roman"/>
              </a:rPr>
              <a:t>Maximum Likelihood Estimation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Chi-Square Test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Level of significance: </a:t>
            </a:r>
            <a:r>
              <a:rPr lang="en-US" b="1">
                <a:latin typeface="Times New Roman"/>
                <a:cs typeface="Times New Roman"/>
              </a:rPr>
              <a:t>α = 0. 05</a:t>
            </a:r>
            <a:endParaRPr lang="en-US" b="1">
              <a:solidFill>
                <a:srgbClr val="262626"/>
              </a:solidFill>
              <a:latin typeface="Times New Roman"/>
              <a:ea typeface="+mn-lt"/>
              <a:cs typeface="Times New Roman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4E82435-FC51-06D4-4EB0-420D81F6146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9174963"/>
              </p:ext>
            </p:extLst>
          </p:nvPr>
        </p:nvGraphicFramePr>
        <p:xfrm>
          <a:off x="4390159" y="2805545"/>
          <a:ext cx="7028780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6226">
                  <a:extLst>
                    <a:ext uri="{9D8B030D-6E8A-4147-A177-3AD203B41FA5}">
                      <a16:colId xmlns:a16="http://schemas.microsoft.com/office/drawing/2014/main" val="1771797155"/>
                    </a:ext>
                  </a:extLst>
                </a:gridCol>
                <a:gridCol w="801445">
                  <a:extLst>
                    <a:ext uri="{9D8B030D-6E8A-4147-A177-3AD203B41FA5}">
                      <a16:colId xmlns:a16="http://schemas.microsoft.com/office/drawing/2014/main" val="1162154807"/>
                    </a:ext>
                  </a:extLst>
                </a:gridCol>
                <a:gridCol w="1400370">
                  <a:extLst>
                    <a:ext uri="{9D8B030D-6E8A-4147-A177-3AD203B41FA5}">
                      <a16:colId xmlns:a16="http://schemas.microsoft.com/office/drawing/2014/main" val="2989780688"/>
                    </a:ext>
                  </a:extLst>
                </a:gridCol>
                <a:gridCol w="1168977">
                  <a:extLst>
                    <a:ext uri="{9D8B030D-6E8A-4147-A177-3AD203B41FA5}">
                      <a16:colId xmlns:a16="http://schemas.microsoft.com/office/drawing/2014/main" val="3218197485"/>
                    </a:ext>
                  </a:extLst>
                </a:gridCol>
                <a:gridCol w="1631762">
                  <a:extLst>
                    <a:ext uri="{9D8B030D-6E8A-4147-A177-3AD203B41FA5}">
                      <a16:colId xmlns:a16="http://schemas.microsoft.com/office/drawing/2014/main" val="3565890499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Magnitude_Threshold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λ^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Chi2_value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Critical_value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Accepted/Rejected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498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46.67 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888.65 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28.87 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8127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30.13 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370.47 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5613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16.25 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250.66 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23.68 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477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13.17 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202.26 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98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9.00 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173.36 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22.36 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7637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7.27 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140.72 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18.31 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283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5.62 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135.88 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16.92 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873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4.67 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111.87 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15.51 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6647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3.29 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24.96 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817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2.93 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5.83 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4854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2.38 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4.03 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83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2.00 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2.63 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635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1.27 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2.20 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6895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1.38 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3.09 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8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等线"/>
                          <a:ea typeface="等线"/>
                        </a:rPr>
                        <a:t>1.14 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0.35 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7155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FF57F2-1095-37F3-EF4E-60CCB7CB6AED}"/>
              </a:ext>
            </a:extLst>
          </p:cNvPr>
          <p:cNvSpPr txBox="1"/>
          <p:nvPr/>
        </p:nvSpPr>
        <p:spPr>
          <a:xfrm>
            <a:off x="317525" y="3419104"/>
            <a:ext cx="713614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Same Estimated λ^ ! As MOM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750-4F2A-BD4C-8B42-646BD41D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AF66-10AA-ACFA-2502-92C486A9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33" y="3971183"/>
            <a:ext cx="5080290" cy="17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895B-7A26-B5A7-4494-77A16C5B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04" y="525573"/>
            <a:ext cx="7729728" cy="1188720"/>
          </a:xfrm>
        </p:spPr>
        <p:txBody>
          <a:bodyPr/>
          <a:lstStyle/>
          <a:p>
            <a:r>
              <a:rPr lang="en-US"/>
              <a:t>Poisson-Calibration result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EB093B-6890-4954-1B38-67B7F490EC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5893860"/>
              </p:ext>
            </p:extLst>
          </p:nvPr>
        </p:nvGraphicFramePr>
        <p:xfrm>
          <a:off x="3763240" y="2380136"/>
          <a:ext cx="8030873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4583">
                  <a:extLst>
                    <a:ext uri="{9D8B030D-6E8A-4147-A177-3AD203B41FA5}">
                      <a16:colId xmlns:a16="http://schemas.microsoft.com/office/drawing/2014/main" val="712085552"/>
                    </a:ext>
                  </a:extLst>
                </a:gridCol>
                <a:gridCol w="749479">
                  <a:extLst>
                    <a:ext uri="{9D8B030D-6E8A-4147-A177-3AD203B41FA5}">
                      <a16:colId xmlns:a16="http://schemas.microsoft.com/office/drawing/2014/main" val="2253500756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3492842426"/>
                    </a:ext>
                  </a:extLst>
                </a:gridCol>
                <a:gridCol w="1334203">
                  <a:extLst>
                    <a:ext uri="{9D8B030D-6E8A-4147-A177-3AD203B41FA5}">
                      <a16:colId xmlns:a16="http://schemas.microsoft.com/office/drawing/2014/main" val="3970834254"/>
                    </a:ext>
                  </a:extLst>
                </a:gridCol>
                <a:gridCol w="1053935">
                  <a:extLst>
                    <a:ext uri="{9D8B030D-6E8A-4147-A177-3AD203B41FA5}">
                      <a16:colId xmlns:a16="http://schemas.microsoft.com/office/drawing/2014/main" val="1262240880"/>
                    </a:ext>
                  </a:extLst>
                </a:gridCol>
                <a:gridCol w="1614470">
                  <a:extLst>
                    <a:ext uri="{9D8B030D-6E8A-4147-A177-3AD203B41FA5}">
                      <a16:colId xmlns:a16="http://schemas.microsoft.com/office/drawing/2014/main" val="5644015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Magnitude_Threshold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location^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scale^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Chi2_value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Critical_value</a:t>
                      </a:r>
                      <a:endParaRPr lang="en-US" sz="1400" b="0" i="0" u="none" strike="noStrike" err="1">
                        <a:solidFill>
                          <a:srgbClr val="000000"/>
                        </a:solidFill>
                        <a:effectLst/>
                        <a:latin typeface="等线"/>
                        <a:ea typeface="等线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Accepted/Rejected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00139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36.05 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14.77 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153.13 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28.87 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498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23.43 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9.09 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133.72 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25.00 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95524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12.02 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6.04 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118.00 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23.68 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849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9.30 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5.54 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117.21 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19.68 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4353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4.58 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78.05 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22.36 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94865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4.76 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3.70 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91.42 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18.31 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1625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3.68 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2.87 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80.15 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16.92 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6151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3.10 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2.22 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68.25 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15.51 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5267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1.52 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15.94 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848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2.10 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1.28 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4.61 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12.59 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709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1.69 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1.07 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4.20 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6588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1.49 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0.80 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1.43 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7.81 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322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1.05 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0.27 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2.75 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6060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1.10 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0.36 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0.46 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5.99 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Accepted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57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1.02 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0.14 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6.57 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3.84 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/>
                          <a:ea typeface="等线"/>
                        </a:rPr>
                        <a:t>Rejected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8119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04844-85C4-A84E-840E-AA295418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4A2BA-188D-E861-BC14-CC8CC947FD62}"/>
              </a:ext>
            </a:extLst>
          </p:cNvPr>
          <p:cNvSpPr txBox="1">
            <a:spLocks/>
          </p:cNvSpPr>
          <p:nvPr/>
        </p:nvSpPr>
        <p:spPr>
          <a:xfrm>
            <a:off x="371903" y="1823544"/>
            <a:ext cx="11823167" cy="3002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Number of earthquake above a threshold —— </a:t>
            </a:r>
            <a:r>
              <a:rPr lang="en-US" b="1" u="sng">
                <a:latin typeface="Times New Roman"/>
                <a:cs typeface="Times New Roman"/>
              </a:rPr>
              <a:t>Gumbel Distribution</a:t>
            </a:r>
            <a:r>
              <a:rPr lang="en-US">
                <a:latin typeface="Times New Roman"/>
                <a:cs typeface="Times New Roman"/>
              </a:rPr>
              <a:t>, estimated using </a:t>
            </a:r>
            <a:r>
              <a:rPr lang="en-US" b="1" u="sng">
                <a:latin typeface="Times New Roman"/>
                <a:cs typeface="Times New Roman"/>
              </a:rPr>
              <a:t>Maximum Likelihood Estimation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Chi-Square Test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Level of significance: </a:t>
            </a:r>
            <a:r>
              <a:rPr lang="en-US" b="1">
                <a:latin typeface="Times New Roman"/>
                <a:cs typeface="Times New Roman"/>
              </a:rPr>
              <a:t>α = 0. 05</a:t>
            </a:r>
            <a:endParaRPr lang="en-US" b="1">
              <a:solidFill>
                <a:srgbClr val="262626"/>
              </a:solidFill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9402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3889-9E4D-C14E-A152-D8061E8D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WEibull –calibration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775A-57A2-D94C-BA87-31A37803E1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1C1A5-00A9-8440-A9F0-6237203C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69" y="2318003"/>
            <a:ext cx="3424430" cy="143577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Sample Data Description:</a:t>
            </a:r>
          </a:p>
          <a:p>
            <a:pPr marL="0" indent="0">
              <a:buNone/>
            </a:pPr>
            <a:r>
              <a:rPr lang="en-US" sz="1500"/>
              <a:t>Magnitude&gt;3</a:t>
            </a:r>
          </a:p>
          <a:p>
            <a:pPr marL="0" indent="0">
              <a:buNone/>
            </a:pPr>
            <a:r>
              <a:rPr lang="en-US" sz="1500"/>
              <a:t>Mean= 3.487589</a:t>
            </a:r>
          </a:p>
          <a:p>
            <a:pPr marL="0" indent="0">
              <a:buNone/>
            </a:pPr>
            <a:r>
              <a:rPr lang="en-US" sz="1500"/>
              <a:t>Sd= 0.5875971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4C339-3946-4D4D-AAD6-A978A334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2" y="2318004"/>
            <a:ext cx="6989788" cy="4368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EA5A3-238E-4946-9FD6-BF36912095B9}"/>
              </a:ext>
            </a:extLst>
          </p:cNvPr>
          <p:cNvSpPr txBox="1"/>
          <p:nvPr/>
        </p:nvSpPr>
        <p:spPr>
          <a:xfrm>
            <a:off x="8064968" y="3930096"/>
            <a:ext cx="3424430" cy="7848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Weibull Distribution Estimation</a:t>
            </a:r>
          </a:p>
          <a:p>
            <a:pPr marL="0" indent="0">
              <a:buNone/>
            </a:pPr>
            <a:r>
              <a:rPr lang="en-US" sz="1500"/>
              <a:t>Shape &lt;- 0.95</a:t>
            </a:r>
          </a:p>
          <a:p>
            <a:pPr marL="0" indent="0">
              <a:buNone/>
            </a:pPr>
            <a:r>
              <a:rPr lang="en-US" sz="1500"/>
              <a:t>Scale &lt;- 0.5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930B1-8418-4E48-9D32-CD41E6C1994F}"/>
              </a:ext>
            </a:extLst>
          </p:cNvPr>
          <p:cNvSpPr txBox="1"/>
          <p:nvPr/>
        </p:nvSpPr>
        <p:spPr>
          <a:xfrm>
            <a:off x="8064968" y="4891241"/>
            <a:ext cx="3424430" cy="12464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Chi-Square Test</a:t>
            </a:r>
          </a:p>
          <a:p>
            <a:pPr marL="0" indent="0">
              <a:buNone/>
            </a:pPr>
            <a:r>
              <a:rPr lang="en-US" sz="1500"/>
              <a:t>(Level of Significance=0.05)</a:t>
            </a:r>
          </a:p>
          <a:p>
            <a:pPr marL="0" indent="0">
              <a:buNone/>
            </a:pPr>
            <a:r>
              <a:rPr lang="en-US" sz="1500"/>
              <a:t>Df=33</a:t>
            </a:r>
          </a:p>
          <a:p>
            <a:pPr marL="0" indent="0">
              <a:buNone/>
            </a:pPr>
            <a:r>
              <a:rPr lang="en-US" sz="1500"/>
              <a:t>Chi-Square Value=133.8326</a:t>
            </a:r>
          </a:p>
          <a:p>
            <a:pPr marL="0" indent="0">
              <a:buNone/>
            </a:pPr>
            <a:r>
              <a:rPr lang="en-US" sz="1500"/>
              <a:t>Critical Value=47.4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6D01E-2CDA-5E4F-B3BA-2FB80C6BFBD1}"/>
              </a:ext>
            </a:extLst>
          </p:cNvPr>
          <p:cNvSpPr txBox="1"/>
          <p:nvPr/>
        </p:nvSpPr>
        <p:spPr>
          <a:xfrm>
            <a:off x="8064968" y="6348068"/>
            <a:ext cx="342443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accent1"/>
                </a:solidFill>
              </a:rPr>
              <a:t>REJECT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E5028F-696D-774D-9B22-575F0E9BE237}"/>
              </a:ext>
            </a:extLst>
          </p:cNvPr>
          <p:cNvSpPr/>
          <p:nvPr/>
        </p:nvSpPr>
        <p:spPr>
          <a:xfrm>
            <a:off x="1876097" y="3143250"/>
            <a:ext cx="355039" cy="328384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381230-29D9-8C43-9E44-6D79AE28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9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775A-57A2-D94C-BA87-31A37803E1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1C1A5-00A9-8440-A9F0-6237203C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69" y="2318003"/>
            <a:ext cx="3424430" cy="143577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Sample Data Description:</a:t>
            </a:r>
          </a:p>
          <a:p>
            <a:pPr marL="0" indent="0">
              <a:buNone/>
            </a:pPr>
            <a:r>
              <a:rPr lang="en-US" sz="1500"/>
              <a:t>Magnitude&gt;3.6</a:t>
            </a:r>
          </a:p>
          <a:p>
            <a:pPr marL="0" indent="0">
              <a:buNone/>
            </a:pPr>
            <a:r>
              <a:rPr lang="en-US" sz="1500"/>
              <a:t>Mean= 4.238608</a:t>
            </a:r>
          </a:p>
          <a:p>
            <a:pPr marL="0" indent="0">
              <a:buNone/>
            </a:pPr>
            <a:r>
              <a:rPr lang="en-US" sz="1500"/>
              <a:t>Sd= 0.5950296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EA5A3-238E-4946-9FD6-BF36912095B9}"/>
              </a:ext>
            </a:extLst>
          </p:cNvPr>
          <p:cNvSpPr txBox="1"/>
          <p:nvPr/>
        </p:nvSpPr>
        <p:spPr>
          <a:xfrm>
            <a:off x="8064968" y="3930096"/>
            <a:ext cx="3424430" cy="7848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Weibull Distribution Estimation</a:t>
            </a:r>
          </a:p>
          <a:p>
            <a:pPr marL="0" indent="0">
              <a:buNone/>
            </a:pPr>
            <a:r>
              <a:rPr lang="en-US" sz="1500"/>
              <a:t>Shape &lt;- 0.75</a:t>
            </a:r>
          </a:p>
          <a:p>
            <a:pPr marL="0" indent="0">
              <a:buNone/>
            </a:pPr>
            <a:r>
              <a:rPr lang="en-US" sz="1500"/>
              <a:t>Scale &lt;- 1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930B1-8418-4E48-9D32-CD41E6C1994F}"/>
              </a:ext>
            </a:extLst>
          </p:cNvPr>
          <p:cNvSpPr txBox="1"/>
          <p:nvPr/>
        </p:nvSpPr>
        <p:spPr>
          <a:xfrm>
            <a:off x="8064968" y="4891241"/>
            <a:ext cx="3424430" cy="12464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Chi-Square Test</a:t>
            </a:r>
          </a:p>
          <a:p>
            <a:r>
              <a:rPr lang="en-US" sz="1500"/>
              <a:t>(Level of Significance=0.05)</a:t>
            </a:r>
          </a:p>
          <a:p>
            <a:pPr marL="0" indent="0">
              <a:buNone/>
            </a:pPr>
            <a:r>
              <a:rPr lang="en-US" sz="1500"/>
              <a:t>Df=21</a:t>
            </a:r>
          </a:p>
          <a:p>
            <a:pPr marL="0" indent="0">
              <a:buNone/>
            </a:pPr>
            <a:r>
              <a:rPr lang="en-US" sz="1500"/>
              <a:t>Chi-Square Value=32.6</a:t>
            </a:r>
          </a:p>
          <a:p>
            <a:pPr marL="0" indent="0">
              <a:buNone/>
            </a:pPr>
            <a:r>
              <a:rPr lang="en-US" sz="1500"/>
              <a:t>Critical Value=37.65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6D01E-2CDA-5E4F-B3BA-2FB80C6BFBD1}"/>
              </a:ext>
            </a:extLst>
          </p:cNvPr>
          <p:cNvSpPr txBox="1"/>
          <p:nvPr/>
        </p:nvSpPr>
        <p:spPr>
          <a:xfrm>
            <a:off x="8064968" y="6393716"/>
            <a:ext cx="342443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accent1"/>
                </a:solidFill>
              </a:rPr>
              <a:t>ACCEPT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1AC6F9-A3E6-C544-8A86-C3DC5941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1" y="2318003"/>
            <a:ext cx="7155162" cy="44142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FB434-8F95-0A42-BFFC-EF816C34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E064E2-2771-C847-9B54-6888553B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CN"/>
              <a:t>WEibull –calibration result</a:t>
            </a:r>
          </a:p>
        </p:txBody>
      </p:sp>
    </p:spTree>
    <p:extLst>
      <p:ext uri="{BB962C8B-B14F-4D97-AF65-F5344CB8AC3E}">
        <p14:creationId xmlns:p14="http://schemas.microsoft.com/office/powerpoint/2010/main" val="1225787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775A-57A2-D94C-BA87-31A37803E1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1C1A5-00A9-8440-A9F0-6237203C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69" y="2318003"/>
            <a:ext cx="3424430" cy="143577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Sample Data Description:</a:t>
            </a:r>
          </a:p>
          <a:p>
            <a:pPr marL="0" indent="0">
              <a:buNone/>
            </a:pPr>
            <a:r>
              <a:rPr lang="en-US" sz="1500"/>
              <a:t>Magnitude&gt;4</a:t>
            </a:r>
          </a:p>
          <a:p>
            <a:pPr marL="0" indent="0">
              <a:buNone/>
            </a:pPr>
            <a:r>
              <a:rPr lang="en-US" sz="1500"/>
              <a:t>Mean= 4.65125</a:t>
            </a:r>
          </a:p>
          <a:p>
            <a:pPr marL="0" indent="0">
              <a:buNone/>
            </a:pPr>
            <a:r>
              <a:rPr lang="en-US" sz="1500"/>
              <a:t>Sd= 0.5846019</a:t>
            </a:r>
            <a:endParaRPr lang="en-US"/>
          </a:p>
          <a:p>
            <a:pPr marL="0" indent="0">
              <a:buNone/>
            </a:pP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EA5A3-238E-4946-9FD6-BF36912095B9}"/>
              </a:ext>
            </a:extLst>
          </p:cNvPr>
          <p:cNvSpPr txBox="1"/>
          <p:nvPr/>
        </p:nvSpPr>
        <p:spPr>
          <a:xfrm>
            <a:off x="8064968" y="3930096"/>
            <a:ext cx="3424430" cy="7848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Weibull Distribution Estimation</a:t>
            </a:r>
          </a:p>
          <a:p>
            <a:pPr marL="0" indent="0">
              <a:buNone/>
            </a:pPr>
            <a:r>
              <a:rPr lang="en-US" sz="1500"/>
              <a:t>Shape &lt;- 0.95</a:t>
            </a:r>
          </a:p>
          <a:p>
            <a:pPr marL="0" indent="0">
              <a:buNone/>
            </a:pPr>
            <a:r>
              <a:rPr lang="en-US" sz="1500"/>
              <a:t>Scale &lt;- 0.8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930B1-8418-4E48-9D32-CD41E6C1994F}"/>
              </a:ext>
            </a:extLst>
          </p:cNvPr>
          <p:cNvSpPr txBox="1"/>
          <p:nvPr/>
        </p:nvSpPr>
        <p:spPr>
          <a:xfrm>
            <a:off x="8064968" y="4891241"/>
            <a:ext cx="3424430" cy="12464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/>
              <a:t>Chi-Square Test</a:t>
            </a:r>
          </a:p>
          <a:p>
            <a:r>
              <a:rPr lang="en-US" sz="1500"/>
              <a:t>(Level of Significance=0.05)</a:t>
            </a:r>
          </a:p>
          <a:p>
            <a:pPr marL="0" indent="0">
              <a:buNone/>
            </a:pPr>
            <a:r>
              <a:rPr lang="en-US" sz="1500"/>
              <a:t>Df=16</a:t>
            </a:r>
          </a:p>
          <a:p>
            <a:pPr marL="0" indent="0">
              <a:buNone/>
            </a:pPr>
            <a:r>
              <a:rPr lang="en-US" sz="1500"/>
              <a:t>Chi-Square Value=31.3088</a:t>
            </a:r>
          </a:p>
          <a:p>
            <a:pPr marL="0" indent="0">
              <a:buNone/>
            </a:pPr>
            <a:r>
              <a:rPr lang="en-US" sz="1500"/>
              <a:t>Critical Value=33.92444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6D01E-2CDA-5E4F-B3BA-2FB80C6BFBD1}"/>
              </a:ext>
            </a:extLst>
          </p:cNvPr>
          <p:cNvSpPr txBox="1"/>
          <p:nvPr/>
        </p:nvSpPr>
        <p:spPr>
          <a:xfrm>
            <a:off x="8064968" y="6383402"/>
            <a:ext cx="342443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accent1"/>
                </a:solidFill>
              </a:rPr>
              <a:t>ACCEPT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D4D07-81AC-2641-9295-019E9FE8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0" y="2318004"/>
            <a:ext cx="7067740" cy="44039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68B71-C93B-E444-83F7-9658A242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B97288-387F-B848-BC42-F766961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CN"/>
              <a:t>WEibull –calibration result</a:t>
            </a:r>
          </a:p>
        </p:txBody>
      </p:sp>
    </p:spTree>
    <p:extLst>
      <p:ext uri="{BB962C8B-B14F-4D97-AF65-F5344CB8AC3E}">
        <p14:creationId xmlns:p14="http://schemas.microsoft.com/office/powerpoint/2010/main" val="208004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852A-2F88-A365-8B5C-A589CB82A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F20B-8211-21A2-793A-A10353944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0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221-3FD1-149D-1893-0128A89F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5. Conclusion &amp;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20883-779B-F9AE-786C-7F30488ED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FE20-EE4C-439F-9B88-049881B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0351-E27C-BF42-C5D3-F1958629A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413" y="2419680"/>
            <a:ext cx="9043174" cy="4452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For </a:t>
            </a:r>
            <a:r>
              <a:rPr lang="en-US" b="1"/>
              <a:t>Frequency </a:t>
            </a:r>
            <a:r>
              <a:rPr lang="en-US"/>
              <a:t>Models modelling Sichuan Earthquakes: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Models based on Poisson Distribution are </a:t>
            </a:r>
            <a:r>
              <a:rPr lang="en-US" b="1"/>
              <a:t>accepted </a:t>
            </a:r>
            <a:r>
              <a:rPr lang="en-US"/>
              <a:t>when Magnitude threshold is greater than 4.8.</a:t>
            </a:r>
          </a:p>
          <a:p>
            <a:pPr lvl="1">
              <a:lnSpc>
                <a:spcPct val="80000"/>
              </a:lnSpc>
              <a:buFont typeface="Courier New" panose="020B0604020202020204" pitchFamily="34" charset="0"/>
              <a:buChar char="o"/>
            </a:pPr>
            <a:r>
              <a:rPr lang="en-US"/>
              <a:t>The standard for an earthquake to be considered as a rare event should be around of </a:t>
            </a:r>
            <a:r>
              <a:rPr lang="en-US" b="1"/>
              <a:t>2.93</a:t>
            </a:r>
            <a:r>
              <a:rPr lang="en-US"/>
              <a:t>,  below which the earthquake’s temporal occurrence could be modeled by the Poisson distribution.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This is somehow in agreement with textbooks that suggest the Poisson distribution should be able to capture the temporal occurrence of </a:t>
            </a:r>
            <a:r>
              <a:rPr lang="en-US" sz="1600" b="1"/>
              <a:t>rare </a:t>
            </a:r>
            <a:r>
              <a:rPr lang="en-US" sz="1600"/>
              <a:t>events</a:t>
            </a:r>
            <a:r>
              <a:rPr lang="en-US"/>
              <a:t> </a:t>
            </a:r>
            <a:endParaRPr lang="en-US" sz="1600"/>
          </a:p>
          <a:p>
            <a:pPr marL="0" indent="0">
              <a:buNone/>
            </a:pPr>
            <a:r>
              <a:rPr lang="en-US"/>
              <a:t>For </a:t>
            </a:r>
            <a:r>
              <a:rPr lang="en-US" b="1"/>
              <a:t>Magnitude </a:t>
            </a:r>
            <a:r>
              <a:rPr lang="en-US"/>
              <a:t>Models modelling Sichuan Earthquakes</a:t>
            </a:r>
            <a:r>
              <a:rPr lang="en-US" sz="20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Models based on Weibull Distribution are accepted with strong statistical significance when magnitude threshold is greater than 3.6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 While the peer literatures suggest Weibull Distribution should be able to well capture the overall observed data, the anomaly at M=3.5 should be the major reason causing the different conclusion reached.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D154-46FC-E3F8-4FB7-2901238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9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FE20-EE4C-439F-9B88-049881B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 evaluation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6F08358-1A9D-6A4C-83CC-294C5F973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007338"/>
              </p:ext>
            </p:extLst>
          </p:nvPr>
        </p:nvGraphicFramePr>
        <p:xfrm>
          <a:off x="1843052" y="2866031"/>
          <a:ext cx="8117812" cy="3351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D154-46FC-E3F8-4FB7-2901238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72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221-3FD1-149D-1893-0128A89F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6. 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20883-779B-F9AE-786C-7F30488ED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38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208C-3C5A-AA03-FA6E-29F3AC5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7542" y="912114"/>
            <a:ext cx="9710928" cy="3101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1. </a:t>
            </a:r>
            <a:r>
              <a:rPr lang="en-US">
                <a:effectLst/>
              </a:rPr>
              <a:t>Rahman, </a:t>
            </a:r>
            <a:r>
              <a:rPr lang="en-US" err="1">
                <a:effectLst/>
              </a:rPr>
              <a:t>Md.H</a:t>
            </a:r>
            <a:r>
              <a:rPr lang="en-US">
                <a:effectLst/>
              </a:rPr>
              <a:t>. and Hossain, </a:t>
            </a:r>
            <a:r>
              <a:rPr lang="en-US" err="1">
                <a:effectLst/>
              </a:rPr>
              <a:t>Md.M</a:t>
            </a:r>
            <a:r>
              <a:rPr lang="en-US">
                <a:effectLst/>
              </a:rPr>
              <a:t>. (2019) ‘Distribution of earthquake magnitude levels in Bangladesh’, </a:t>
            </a:r>
            <a:r>
              <a:rPr lang="en-US" i="1">
                <a:effectLst/>
              </a:rPr>
              <a:t>Journal of Geography and Geology</a:t>
            </a:r>
            <a:r>
              <a:rPr lang="en-US">
                <a:effectLst/>
              </a:rPr>
              <a:t>, 11(3), p. 15.</a:t>
            </a:r>
            <a:r>
              <a:rPr lang="en-US"/>
              <a:t> </a:t>
            </a:r>
            <a:endParaRPr lang="en-US">
              <a:effectLst/>
            </a:endParaRPr>
          </a:p>
          <a:p>
            <a:r>
              <a:rPr lang="en-US">
                <a:ea typeface="+mn-lt"/>
                <a:cs typeface="+mn-lt"/>
              </a:rPr>
              <a:t>Wu, M.-H., Wang, J. P., &amp; Ku, K.-W. (2019). Earthquake, Poisson and Weibull distributions. </a:t>
            </a:r>
            <a:r>
              <a:rPr lang="en-US" i="1">
                <a:ea typeface="+mn-lt"/>
                <a:cs typeface="+mn-lt"/>
              </a:rPr>
              <a:t>Physica A: Statistical Mechanics and Its Applications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526</a:t>
            </a:r>
            <a:r>
              <a:rPr lang="en-US">
                <a:ea typeface="+mn-lt"/>
                <a:cs typeface="+mn-lt"/>
              </a:rPr>
              <a:t>, 121001. </a:t>
            </a:r>
            <a:r>
              <a:rPr lang="en-US">
                <a:ea typeface="+mn-lt"/>
                <a:cs typeface="+mn-lt"/>
                <a:hlinkClick r:id="rId2"/>
              </a:rPr>
              <a:t>https://doi.org/10.1016/j.physa.2019.04.237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Chen, Q., &amp; Wang, K. (2010). The 2008 Wenchuan Earthquake and Earthquake Prediction in China. </a:t>
            </a:r>
            <a:r>
              <a:rPr lang="en-US" i="1">
                <a:ea typeface="+mn-lt"/>
                <a:cs typeface="+mn-lt"/>
              </a:rPr>
              <a:t>Bulletin of The Seismological Society of America - BULL SEISMOL SOC AMER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100</a:t>
            </a:r>
            <a:r>
              <a:rPr lang="en-US">
                <a:ea typeface="+mn-lt"/>
                <a:cs typeface="+mn-lt"/>
              </a:rPr>
              <a:t>, 2840–2857. </a:t>
            </a:r>
            <a:r>
              <a:rPr lang="en-US">
                <a:ea typeface="+mn-lt"/>
                <a:cs typeface="+mn-lt"/>
                <a:hlinkClick r:id="rId3"/>
              </a:rPr>
              <a:t>https://doi.org/10.1785/0120090314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B143-BAF4-1A43-A3D3-BAFB4A44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1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8892-0E3E-559E-3519-FAA752B4B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798FA-3AA8-769E-9755-72184FAF7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1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AE1B-09EA-7D4C-9E88-C7A0E9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Earthquakes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370C-C8D3-7F47-9631-9AAC010E9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90109"/>
            <a:ext cx="7729728" cy="79095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earthquake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shaking of the 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Earth’s 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surface resulting from a sudden release of energy that creates seismic waves.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09451-0A27-1F4F-A855-A784415F93CC}"/>
              </a:ext>
            </a:extLst>
          </p:cNvPr>
          <p:cNvSpPr txBox="1"/>
          <p:nvPr/>
        </p:nvSpPr>
        <p:spPr>
          <a:xfrm>
            <a:off x="2231136" y="3617762"/>
            <a:ext cx="772972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202122"/>
                </a:solidFill>
                <a:latin typeface="Arial" panose="020B0604020202020204" pitchFamily="34" charset="0"/>
              </a:rPr>
              <a:t>Fun Fact: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Magnitude 2 and smaller 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earthquakes occur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several hundred times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 a day worldwide. Major earthquakes, greater than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magnitude 7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, happen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more than once per month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. "Great earthquakes",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magnitude 8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 and higher, occur about </a:t>
            </a:r>
            <a:r>
              <a:rPr lang="en-US" u="sng">
                <a:solidFill>
                  <a:srgbClr val="202122"/>
                </a:solidFill>
                <a:latin typeface="Arial" panose="020B0604020202020204" pitchFamily="34" charset="0"/>
              </a:rPr>
              <a:t>once a year</a:t>
            </a:r>
            <a:r>
              <a:rPr lang="en-US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CN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169014-B469-FE48-A050-A7C9B6B59986}"/>
              </a:ext>
            </a:extLst>
          </p:cNvPr>
          <p:cNvSpPr/>
          <p:nvPr/>
        </p:nvSpPr>
        <p:spPr>
          <a:xfrm>
            <a:off x="1346200" y="5778500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Magnitude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0740C1-2A1E-0C43-B627-A336108D2545}"/>
              </a:ext>
            </a:extLst>
          </p:cNvPr>
          <p:cNvSpPr/>
          <p:nvPr/>
        </p:nvSpPr>
        <p:spPr>
          <a:xfrm>
            <a:off x="6413500" y="5763939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Frequency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5BDD5C-71A8-934A-8BF9-50DD1739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C98224-0A08-954F-9ED1-C654FC84DE95}"/>
              </a:ext>
            </a:extLst>
          </p:cNvPr>
          <p:cNvSpPr/>
          <p:nvPr/>
        </p:nvSpPr>
        <p:spPr>
          <a:xfrm>
            <a:off x="914400" y="2641600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Risk Severity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2C54E7-A9FC-0044-ABF0-5F8086BA552C}"/>
              </a:ext>
            </a:extLst>
          </p:cNvPr>
          <p:cNvSpPr/>
          <p:nvPr/>
        </p:nvSpPr>
        <p:spPr>
          <a:xfrm>
            <a:off x="6616702" y="2641600"/>
            <a:ext cx="46609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/>
              <a:t>Risk Frequency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F233CB-74FE-224B-9BF1-327601CE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Research keywords</a:t>
            </a:r>
            <a:endParaRPr lang="en-C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9D85DF-7C95-A64D-B464-91675A6DC5C8}"/>
              </a:ext>
            </a:extLst>
          </p:cNvPr>
          <p:cNvSpPr/>
          <p:nvPr/>
        </p:nvSpPr>
        <p:spPr>
          <a:xfrm>
            <a:off x="914400" y="3797300"/>
            <a:ext cx="4660900" cy="13762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Severity is measured in magnitude.</a:t>
            </a:r>
          </a:p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Magnitude is the </a:t>
            </a:r>
            <a:r>
              <a:rPr lang="en-US" b="1">
                <a:solidFill>
                  <a:srgbClr val="171717"/>
                </a:solidFill>
                <a:latin typeface="Merriweather Web"/>
              </a:rPr>
              <a:t>size of the earthquake</a:t>
            </a:r>
            <a:r>
              <a:rPr lang="en-US">
                <a:solidFill>
                  <a:srgbClr val="171717"/>
                </a:solidFill>
                <a:latin typeface="Merriweather Web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01F0D-D7A0-7D40-9256-E083E37C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453914"/>
            <a:ext cx="5702300" cy="12004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FFBF53-0329-BC42-9E95-3D0B42CD156C}"/>
              </a:ext>
            </a:extLst>
          </p:cNvPr>
          <p:cNvSpPr/>
          <p:nvPr/>
        </p:nvSpPr>
        <p:spPr>
          <a:xfrm>
            <a:off x="6616702" y="3797300"/>
            <a:ext cx="4660900" cy="13762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71717"/>
                </a:solidFill>
                <a:latin typeface="Merriweather Web"/>
              </a:rPr>
              <a:t>Frequency</a:t>
            </a:r>
            <a:r>
              <a:rPr lang="zh-CN" altLang="en-US">
                <a:solidFill>
                  <a:srgbClr val="171717"/>
                </a:solidFill>
                <a:latin typeface="Merriweather Web"/>
              </a:rPr>
              <a:t> </a:t>
            </a:r>
            <a:r>
              <a:rPr lang="en-US" altLang="zh-CN">
                <a:solidFill>
                  <a:srgbClr val="171717"/>
                </a:solidFill>
                <a:latin typeface="Merriweather Web"/>
              </a:rPr>
              <a:t>is </a:t>
            </a:r>
            <a:r>
              <a:rPr lang="en-US" b="1" i="0">
                <a:solidFill>
                  <a:srgbClr val="040C28"/>
                </a:solidFill>
                <a:effectLst/>
                <a:latin typeface="Google Sans"/>
              </a:rPr>
              <a:t>how often a given earthquake with a certain magnitude comes about</a:t>
            </a:r>
            <a:r>
              <a:rPr lang="en-US" b="0" i="0">
                <a:solidFill>
                  <a:srgbClr val="171717"/>
                </a:solidFill>
                <a:effectLst/>
                <a:latin typeface="Merriweather Web"/>
              </a:rPr>
              <a:t>. </a:t>
            </a:r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7CE07-0FEC-2A41-AC6A-98570E42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2" y="5453914"/>
            <a:ext cx="5460998" cy="120048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A053F3-3408-844D-9DC3-35B3DA42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1842" y="6288638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7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33C8-CCF4-6B0F-98EE-89B5F3D7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14F-6482-EE50-0677-FE1A421F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092" y="2747772"/>
            <a:ext cx="8659816" cy="383590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/>
              <a:t>To what degree can probability models be used to simulate and describe the occurrence of earthquakes?</a:t>
            </a:r>
          </a:p>
          <a:p>
            <a:pPr marL="342900" indent="-342900">
              <a:buAutoNum type="arabicPeriod"/>
            </a:pPr>
            <a:r>
              <a:rPr lang="en-US"/>
              <a:t>Research Objectives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Frequency: use probability models to capture the number of occurrence of earthquakes above certain magnitude threshold within a fixed period of time.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Magnitude: use probability models to capture the distribution of earthquake magnitudes for all periods collected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Discuss the applicability and limitations of the models evaluated when simulating and describing the earthquake </a:t>
            </a:r>
          </a:p>
          <a:p>
            <a:pPr marL="342900" indent="-342900">
              <a:buAutoNum type="arabicPeriod"/>
            </a:pPr>
            <a:r>
              <a:rPr lang="en-US"/>
              <a:t>Case Study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Earthquakes (M&gt;3) in Sichuan Province from 2012 to 2023.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89579-0DA1-8C4E-8F8B-56204AAE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852A-2F88-A365-8B5C-A589CB82A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2. Literature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F20B-8211-21A2-793A-A10353944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74649-9033-E6F5-0400-7C6A540F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Literature review</a:t>
            </a:r>
            <a:endParaRPr lang="zh-CN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8901E6-1264-C648-A903-432D72001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48145"/>
              </p:ext>
            </p:extLst>
          </p:nvPr>
        </p:nvGraphicFramePr>
        <p:xfrm>
          <a:off x="614363" y="2403349"/>
          <a:ext cx="10963275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037">
                  <a:extLst>
                    <a:ext uri="{9D8B030D-6E8A-4147-A177-3AD203B41FA5}">
                      <a16:colId xmlns:a16="http://schemas.microsoft.com/office/drawing/2014/main" val="313291379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871804718"/>
                    </a:ext>
                  </a:extLst>
                </a:gridCol>
                <a:gridCol w="3424238">
                  <a:extLst>
                    <a:ext uri="{9D8B030D-6E8A-4147-A177-3AD203B41FA5}">
                      <a16:colId xmlns:a16="http://schemas.microsoft.com/office/drawing/2014/main" val="10400799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N"/>
                        <a:t>Forecast  Approach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451277"/>
                  </a:ext>
                </a:extLst>
              </a:tr>
              <a:tr h="238251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Seismicity Clustering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“Clustering analysis of seismicity in the space–time–depth–magnitude domain preceding the 2016 Kumamoto earthquake, Southwestern Japan” By Ansari and Bae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Identifies clusters or groups of earthquakes that occur in space and time. 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if earthquakes are occurring more frequently or in higher magnitudes within specific regions or along fault lines</a:t>
                      </a:r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436761"/>
                  </a:ext>
                </a:extLst>
              </a:tr>
              <a:tr h="225551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Models</a:t>
                      </a:r>
                    </a:p>
                    <a:p>
                      <a:r>
                        <a:rPr lang="en-US" sz="14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review of earthquake occurrence models for seismic hazard analysis” By </a:t>
                      </a:r>
                      <a:r>
                        <a:rPr lang="en-US" sz="14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Anagnos</a:t>
                      </a:r>
                      <a:r>
                        <a:rPr lang="en-US" sz="14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4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Kiremidjian</a:t>
                      </a:r>
                      <a:endParaRPr lang="en-US" sz="1400" b="0" i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data regarding earthquake recurrence intervals, magnitude-frequency distributions, and spatial clustering patterns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the likelihood of future earthquakes</a:t>
                      </a:r>
                    </a:p>
                    <a:p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Poisson Models, Markov Models, Semi-Markov Model,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M–A approach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98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Precursor Analysis</a:t>
                      </a:r>
                    </a:p>
                    <a:p>
                      <a:r>
                        <a:rPr lang="en-US" sz="14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“Evaluation of Proposed Earthquake Precursors” by Wyss</a:t>
                      </a:r>
                    </a:p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Identifies and monitoring potential precursory signals or changes in geophysical parameters that precede earthquakes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and interpret these precursor signals or earthquake prediction</a:t>
                      </a:r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11289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35D8C-CB6E-724D-B9FF-F6C10EA4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2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852A-2F88-A365-8B5C-A589CB82A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3. 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F20B-8211-21A2-793A-A10353944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235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{E18C4FB4-1A31-1644-A4FA-5B008CC50AFA}tf10001120</Template>
  <Application>Microsoft Office PowerPoint</Application>
  <PresentationFormat>Widescreen</PresentationFormat>
  <Slides>35</Slides>
  <Notes>3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Parcel</vt:lpstr>
      <vt:lpstr>Earthquake Risk frequency and severity simulation models</vt:lpstr>
      <vt:lpstr>Content</vt:lpstr>
      <vt:lpstr>Introduction</vt:lpstr>
      <vt:lpstr>Earthquakes</vt:lpstr>
      <vt:lpstr>Research keywords</vt:lpstr>
      <vt:lpstr>Problem Definition</vt:lpstr>
      <vt:lpstr>2. Literature Review</vt:lpstr>
      <vt:lpstr>Literature review</vt:lpstr>
      <vt:lpstr>3. Methodology</vt:lpstr>
      <vt:lpstr>Basic Workflow</vt:lpstr>
      <vt:lpstr>Stage 0. Raw Data</vt:lpstr>
      <vt:lpstr>Stage 0. sample Data</vt:lpstr>
      <vt:lpstr>Data Processing Code</vt:lpstr>
      <vt:lpstr>Stage 1. Model Choice</vt:lpstr>
      <vt:lpstr>Stage 2. Model Calibration</vt:lpstr>
      <vt:lpstr>PowerPoint Presentation</vt:lpstr>
      <vt:lpstr>Stage 2. Model Calibration</vt:lpstr>
      <vt:lpstr>Stage 2. Model Calibration</vt:lpstr>
      <vt:lpstr>Stage 3. model validation</vt:lpstr>
      <vt:lpstr>4. Experimental Result Analysis</vt:lpstr>
      <vt:lpstr>Poisson-Calibration result</vt:lpstr>
      <vt:lpstr>Poisson-Calibration result</vt:lpstr>
      <vt:lpstr>Poisson-Calibration result</vt:lpstr>
      <vt:lpstr>Poisson-calibration result</vt:lpstr>
      <vt:lpstr>Poisson-calibration result</vt:lpstr>
      <vt:lpstr>Poisson-Calibration result</vt:lpstr>
      <vt:lpstr>WEibull –calibration result</vt:lpstr>
      <vt:lpstr>WEibull –calibration result</vt:lpstr>
      <vt:lpstr>WEibull –calibration result</vt:lpstr>
      <vt:lpstr>5. Conclusion &amp; discussion</vt:lpstr>
      <vt:lpstr>Conclusions</vt:lpstr>
      <vt:lpstr>Study evaluation</vt:lpstr>
      <vt:lpstr>6. References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2013-07-15T20:26:40Z</dcterms:created>
  <dcterms:modified xsi:type="dcterms:W3CDTF">2024-04-29T11:40:06Z</dcterms:modified>
</cp:coreProperties>
</file>